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77" r:id="rId5"/>
    <p:sldId id="280" r:id="rId6"/>
    <p:sldId id="259" r:id="rId7"/>
    <p:sldId id="274" r:id="rId8"/>
    <p:sldId id="275" r:id="rId9"/>
    <p:sldId id="278" r:id="rId10"/>
    <p:sldId id="281" r:id="rId11"/>
    <p:sldId id="263" r:id="rId12"/>
    <p:sldId id="261" r:id="rId13"/>
  </p:sldIdLst>
  <p:sldSz cx="18288000" cy="10287000"/>
  <p:notesSz cx="6858000" cy="9144000"/>
  <p:embeddedFontLst>
    <p:embeddedFont>
      <p:font typeface="Arial Bold" panose="020B0704020202020204" pitchFamily="34" charset="0"/>
      <p:regular r:id="rId15"/>
      <p:bold r:id="rId16"/>
    </p:embeddedFont>
    <p:embeddedFont>
      <p:font typeface="Codec Pro ExtraBold" panose="020B0604020202020204" charset="0"/>
      <p:regular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Open Sauc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5" autoAdjust="0"/>
    <p:restoredTop sz="88105" autoAdjust="0"/>
  </p:normalViewPr>
  <p:slideViewPr>
    <p:cSldViewPr>
      <p:cViewPr varScale="1">
        <p:scale>
          <a:sx n="79" d="100"/>
          <a:sy n="79" d="100"/>
        </p:scale>
        <p:origin x="1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1610-8B9F-4005-93D6-8AF6505A12F2}" type="datetimeFigureOut">
              <a:rPr lang="en-IE" smtClean="0"/>
              <a:t>21/06/2024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CD20-1FA2-404F-ABC2-8D79FB54A5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85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017E9-A4A7-49F2-98DE-131CB683E2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9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6BBD-D694-39C6-9889-ECE079F1C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1AA9A-0137-FD83-E35E-5C2915065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EF61-F28D-5C0C-64B6-3DDE03E5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EE872-0660-F123-A0DF-5C0E3934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AB125-FA1F-FE3B-DD9C-EFB1ADCE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B3B0-D560-6C7A-65F1-3B66A6BE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713F-2683-D62E-9D71-9D23D80E0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FFE4-2ECB-D934-BCA0-0E60902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60BD-5F6D-53FA-A038-CC6FF2A4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0D090-9846-F79C-751B-E33D0F5C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4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4161-B126-01DD-740E-8FBE5684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7E-48BE-F51C-17E2-3E1D1EC0C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D1F7E-BADD-8D59-DB67-6D01601A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9466-3349-051B-98A9-6BEB72E6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91D15-03C3-B4E7-8C51-BC1C934A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5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C793-CAF2-867D-FD83-E9AE50FF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4836-EFAF-5EDA-E058-0502BEC38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0963E-499F-1478-293A-DC0DD4DA0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4193D-FE86-7971-712D-A8E67824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5B8AE-0E3B-485C-087F-77104BE0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4ECA7-67E0-C8A9-EC8B-8F837521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57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D4AC-0F4A-4BA0-C4A1-A315CE8F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B1F1-E1CE-9CA5-4E18-5CBAB5C02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50B4F-3052-5036-E041-1D51995E7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A8E7-FCD3-450D-4C80-FF7B636F9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11098-6B5B-A793-4C22-1ABF877D7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D869B-5782-33CB-A572-6B44C2C6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10E7D-2CDC-2E2C-603D-8D699078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5C42F-1B76-1769-36D3-90E64764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9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8B11-25E4-8199-52A5-AB5A2951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B6A1C-4B00-C2FA-8F89-82786D7F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04EC3-5EB5-83E9-6570-35144297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F9D0C-CA1D-E687-C689-FB7E5508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3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875ED-4F44-FACA-16FE-D9C94EDD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6C96C-7851-D801-1736-CF05CA5C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04B8B-80C7-95FB-3FE8-BE89D3A1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7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6D69-9EC0-4AE1-BD91-B960056F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C87E-2B5B-F93A-20F3-D700C867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FD14A-4987-E9E7-37C5-E277F8F38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8612-BDD8-08E2-009F-4017680A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8553-FF30-E36D-0889-E130123B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4CE8C-0AD3-C06B-CD8F-0D19B6AE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0A4D7-B815-41DF-4815-4D9275E0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727C5-2EFC-203D-FB27-97EC9FF59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DC84B-0D5D-D8A0-59E3-1E90989C2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B9BAA-80C3-61F0-20F9-E5B49B0F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7DB13-EBB1-C770-B437-1BADEFC5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54628-A53E-74B4-859D-39D14C3A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905C-1A50-DD29-0C25-058DE79D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A2FC0-2EC0-C980-7AE1-B5D1D54C7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99057-DAE3-F84D-CE55-D5A25A2C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3BE2B-456A-D587-5865-40566B1A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4A6B-7CB0-1BC4-6CA7-820C7528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50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47D16-8E9F-64A2-CC97-355C0D5B0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8CBFE-7333-481D-B561-99EE3E13A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52942-B8FA-FA46-BCD1-5992B403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4B74-127C-0A7E-EF47-8B0E49D3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D46-B93D-AA7B-EA07-A48B17ED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0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ADA1A-7BB7-E2CE-ECB0-71AFA4D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C9478-EFEA-DC78-95F1-2E2EBD650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DB810-B683-2C13-4D16-EBC8A4386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D4E53-B401-4C2E-8627-5A4BDFF0F627}" type="datetimeFigureOut">
              <a:rPr lang="en-GB" smtClean="0"/>
              <a:t>21/06/2024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6F5CE-F4EF-1043-D3BE-C7B625FC8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46CE0-3245-CB80-FBFF-BFFDE8568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4A965E-4A16-4E12-A9C1-7D9E6F9F7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8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sv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gC2IZcxSPII?feature=oemb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38550" y="20894"/>
            <a:ext cx="3086100" cy="10266106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DCC6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0611" y="0"/>
            <a:ext cx="1543050" cy="10287000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DCC6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82187" y="7732679"/>
            <a:ext cx="3782504" cy="2554321"/>
          </a:xfrm>
          <a:custGeom>
            <a:avLst/>
            <a:gdLst/>
            <a:ahLst/>
            <a:cxnLst/>
            <a:rect l="l" t="t" r="r" b="b"/>
            <a:pathLst>
              <a:path w="3782504" h="2554321">
                <a:moveTo>
                  <a:pt x="0" y="0"/>
                </a:moveTo>
                <a:lnTo>
                  <a:pt x="3782504" y="0"/>
                </a:lnTo>
                <a:lnTo>
                  <a:pt x="3782504" y="2554321"/>
                </a:lnTo>
                <a:lnTo>
                  <a:pt x="0" y="2554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5316406" y="8144488"/>
            <a:ext cx="2828824" cy="2121618"/>
          </a:xfrm>
          <a:custGeom>
            <a:avLst/>
            <a:gdLst/>
            <a:ahLst/>
            <a:cxnLst/>
            <a:rect l="l" t="t" r="r" b="b"/>
            <a:pathLst>
              <a:path w="2828824" h="2121618">
                <a:moveTo>
                  <a:pt x="0" y="0"/>
                </a:moveTo>
                <a:lnTo>
                  <a:pt x="2828824" y="0"/>
                </a:lnTo>
                <a:lnTo>
                  <a:pt x="2828824" y="2121618"/>
                </a:lnTo>
                <a:lnTo>
                  <a:pt x="0" y="2121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5641157" y="8986261"/>
            <a:ext cx="9099470" cy="866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65"/>
              </a:lnSpc>
            </a:pPr>
            <a:r>
              <a:rPr lang="en-US" sz="4000" spc="277" dirty="0">
                <a:solidFill>
                  <a:srgbClr val="DCC641"/>
                </a:solidFill>
                <a:latin typeface="Arial"/>
              </a:rPr>
              <a:t>hello@swibn.ie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43075" y="259073"/>
            <a:ext cx="10717339" cy="1619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6"/>
              </a:lnSpc>
            </a:pPr>
            <a:r>
              <a:rPr lang="en-US" sz="3200" dirty="0">
                <a:solidFill>
                  <a:srgbClr val="56B0E3"/>
                </a:solidFill>
                <a:latin typeface="Arial Bold"/>
              </a:rPr>
              <a:t>WELCOME SLIGO WOMEN IN BUSINESS NETWORK</a:t>
            </a:r>
          </a:p>
          <a:p>
            <a:pPr>
              <a:lnSpc>
                <a:spcPts val="5574"/>
              </a:lnSpc>
            </a:pPr>
            <a:r>
              <a:rPr lang="en-US" sz="3200" dirty="0">
                <a:solidFill>
                  <a:srgbClr val="56B0E3"/>
                </a:solidFill>
                <a:latin typeface="Arial Bold"/>
              </a:rPr>
              <a:t>25 June 2024</a:t>
            </a:r>
          </a:p>
        </p:txBody>
      </p:sp>
      <p:pic>
        <p:nvPicPr>
          <p:cNvPr id="18" name="Picture 17" descr="A poster with a couple of people&#10;&#10;Description automatically generated">
            <a:extLst>
              <a:ext uri="{FF2B5EF4-FFF2-40B4-BE49-F238E27FC236}">
                <a16:creationId xmlns:a16="http://schemas.microsoft.com/office/drawing/2014/main" id="{B5B094FE-FB77-46E6-2D71-173598B2C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7" y="1581471"/>
            <a:ext cx="7124057" cy="71240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30E63F-4230-2909-28BE-461CEEEC3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2226" y="279967"/>
            <a:ext cx="1698749" cy="1897627"/>
          </a:xfrm>
          <a:prstGeom prst="rect">
            <a:avLst/>
          </a:prstGeom>
        </p:spPr>
      </p:pic>
      <p:pic>
        <p:nvPicPr>
          <p:cNvPr id="21" name="Picture 20" descr="A blue bird logo with white text&#10;&#10;Description automatically generated">
            <a:extLst>
              <a:ext uri="{FF2B5EF4-FFF2-40B4-BE49-F238E27FC236}">
                <a16:creationId xmlns:a16="http://schemas.microsoft.com/office/drawing/2014/main" id="{606BEB34-1EAA-4734-B9C3-0B073C23F2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214" y="2349796"/>
            <a:ext cx="1751208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684427" y="0"/>
            <a:ext cx="8603573" cy="10287000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2"/>
              <a:stretch>
                <a:fillRect l="-39675" r="-3967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 rot="773821">
            <a:off x="10505462" y="1937372"/>
            <a:ext cx="313833" cy="8482349"/>
            <a:chOff x="0" y="0"/>
            <a:chExt cx="82656" cy="22340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DCC6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773821">
            <a:off x="990756" y="-2471913"/>
            <a:ext cx="313833" cy="8482349"/>
            <a:chOff x="0" y="0"/>
            <a:chExt cx="82656" cy="22340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DCC6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81505" y="8419049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6" y="0"/>
                </a:lnTo>
                <a:lnTo>
                  <a:pt x="384956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421820" y="9353024"/>
            <a:ext cx="384783" cy="384955"/>
          </a:xfrm>
          <a:custGeom>
            <a:avLst/>
            <a:gdLst/>
            <a:ahLst/>
            <a:cxnLst/>
            <a:rect l="l" t="t" r="r" b="b"/>
            <a:pathLst>
              <a:path w="384783" h="384955">
                <a:moveTo>
                  <a:pt x="0" y="0"/>
                </a:moveTo>
                <a:lnTo>
                  <a:pt x="384783" y="0"/>
                </a:lnTo>
                <a:lnTo>
                  <a:pt x="384783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8463702" y="77227"/>
            <a:ext cx="2828824" cy="2121618"/>
          </a:xfrm>
          <a:custGeom>
            <a:avLst/>
            <a:gdLst/>
            <a:ahLst/>
            <a:cxnLst/>
            <a:rect l="l" t="t" r="r" b="b"/>
            <a:pathLst>
              <a:path w="2828824" h="2121618">
                <a:moveTo>
                  <a:pt x="0" y="0"/>
                </a:moveTo>
                <a:lnTo>
                  <a:pt x="2828824" y="0"/>
                </a:lnTo>
                <a:lnTo>
                  <a:pt x="2828824" y="2121618"/>
                </a:lnTo>
                <a:lnTo>
                  <a:pt x="0" y="21216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5766983" y="295817"/>
            <a:ext cx="2199172" cy="1577213"/>
          </a:xfrm>
          <a:custGeom>
            <a:avLst/>
            <a:gdLst/>
            <a:ahLst/>
            <a:cxnLst/>
            <a:rect l="l" t="t" r="r" b="b"/>
            <a:pathLst>
              <a:path w="3101678" h="2094560">
                <a:moveTo>
                  <a:pt x="0" y="0"/>
                </a:moveTo>
                <a:lnTo>
                  <a:pt x="3101678" y="0"/>
                </a:lnTo>
                <a:lnTo>
                  <a:pt x="3101678" y="2094559"/>
                </a:lnTo>
                <a:lnTo>
                  <a:pt x="0" y="20945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1524000" y="2469527"/>
            <a:ext cx="928577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76"/>
              </a:lnSpc>
            </a:pPr>
            <a:r>
              <a:rPr lang="en-US" sz="5996" spc="647" dirty="0">
                <a:solidFill>
                  <a:srgbClr val="DCC641"/>
                </a:solidFill>
                <a:latin typeface="Arial"/>
              </a:rPr>
              <a:t>EVALUATION LINK</a:t>
            </a:r>
          </a:p>
          <a:p>
            <a:pPr marL="0" lvl="0" indent="0" algn="ctr">
              <a:lnSpc>
                <a:spcPts val="5576"/>
              </a:lnSpc>
            </a:pPr>
            <a:endParaRPr lang="en-US" sz="5996" spc="647" dirty="0">
              <a:solidFill>
                <a:srgbClr val="DCC641"/>
              </a:solidFill>
              <a:latin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2685" y="9292740"/>
            <a:ext cx="5857379" cy="3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8"/>
              </a:lnSpc>
            </a:pPr>
            <a:r>
              <a:rPr lang="en-US" sz="2077" dirty="0">
                <a:solidFill>
                  <a:srgbClr val="000000"/>
                </a:solidFill>
                <a:latin typeface="Open Sauce"/>
              </a:rPr>
              <a:t>www.SWIBN.ie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0601" y="8419050"/>
            <a:ext cx="7489428" cy="340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8"/>
              </a:lnSpc>
            </a:pPr>
            <a:r>
              <a:rPr lang="en-US" sz="2077" dirty="0">
                <a:solidFill>
                  <a:srgbClr val="000000"/>
                </a:solidFill>
                <a:latin typeface="Open Sauce"/>
              </a:rPr>
              <a:t>hello@SWIBN.Ie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84648" y="6809510"/>
            <a:ext cx="6100158" cy="3377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</a:pPr>
            <a:endParaRPr dirty="0"/>
          </a:p>
          <a:p>
            <a:pPr algn="ctr">
              <a:lnSpc>
                <a:spcPts val="5662"/>
              </a:lnSpc>
            </a:pPr>
            <a:endParaRPr dirty="0"/>
          </a:p>
          <a:p>
            <a:pPr algn="ctr">
              <a:lnSpc>
                <a:spcPts val="5662"/>
              </a:lnSpc>
            </a:pPr>
            <a:endParaRPr dirty="0"/>
          </a:p>
          <a:p>
            <a:pPr algn="ctr">
              <a:lnSpc>
                <a:spcPts val="4783"/>
              </a:lnSpc>
            </a:pPr>
            <a:endParaRPr dirty="0"/>
          </a:p>
          <a:p>
            <a:pPr algn="ctr">
              <a:lnSpc>
                <a:spcPts val="4783"/>
              </a:lnSpc>
              <a:spcBef>
                <a:spcPct val="0"/>
              </a:spcBef>
            </a:pPr>
            <a:r>
              <a:rPr lang="en-US" sz="3679" dirty="0">
                <a:solidFill>
                  <a:srgbClr val="DCC641"/>
                </a:solidFill>
                <a:latin typeface="Arial"/>
              </a:rPr>
              <a:t>www.localenterprise.ie/Sligo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408BB-B7D1-A1DC-FC0D-19020121A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097" y="-1459"/>
            <a:ext cx="1969704" cy="2200304"/>
          </a:xfrm>
          <a:prstGeom prst="rect">
            <a:avLst/>
          </a:prstGeom>
        </p:spPr>
      </p:pic>
      <p:pic>
        <p:nvPicPr>
          <p:cNvPr id="18" name="Picture 17" descr="A blue bird logo with white text&#10;&#10;Description automatically generated">
            <a:extLst>
              <a:ext uri="{FF2B5EF4-FFF2-40B4-BE49-F238E27FC236}">
                <a16:creationId xmlns:a16="http://schemas.microsoft.com/office/drawing/2014/main" id="{E0B5E5D5-56DF-91B0-3991-CB345C136F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5" y="-1459"/>
            <a:ext cx="1378084" cy="19488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B45E93-3375-B0EB-56AD-78725C821CFF}"/>
              </a:ext>
            </a:extLst>
          </p:cNvPr>
          <p:cNvSpPr txBox="1"/>
          <p:nvPr/>
        </p:nvSpPr>
        <p:spPr>
          <a:xfrm>
            <a:off x="1400518" y="2861356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IE" dirty="0"/>
            </a:br>
            <a:r>
              <a:rPr lang="en-IE" dirty="0"/>
              <a:t>Junehttps://us14.list-manage.com/survey?u=c472b043cf73f5c2ecaa98461&amp;id=2c1bd9fbc0&amp;e=*|UNIQID|*</a:t>
            </a:r>
            <a:br>
              <a:rPr lang="en-IE" dirty="0">
                <a:effectLst/>
              </a:rPr>
            </a:br>
            <a:endParaRPr lang="en-IE" dirty="0"/>
          </a:p>
        </p:txBody>
      </p:sp>
      <p:pic>
        <p:nvPicPr>
          <p:cNvPr id="25" name="Picture 24" descr="A qr code with black squares&#10;&#10;Description automatically generated">
            <a:extLst>
              <a:ext uri="{FF2B5EF4-FFF2-40B4-BE49-F238E27FC236}">
                <a16:creationId xmlns:a16="http://schemas.microsoft.com/office/drawing/2014/main" id="{05ED6AA1-9D97-BB40-3279-08CABBE879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71" y="3756142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127" y="344926"/>
            <a:ext cx="16875883" cy="3714364"/>
            <a:chOff x="0" y="0"/>
            <a:chExt cx="4444677" cy="978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4677" cy="978269"/>
            </a:xfrm>
            <a:custGeom>
              <a:avLst/>
              <a:gdLst/>
              <a:ahLst/>
              <a:cxnLst/>
              <a:rect l="l" t="t" r="r" b="b"/>
              <a:pathLst>
                <a:path w="4444677" h="978269">
                  <a:moveTo>
                    <a:pt x="0" y="0"/>
                  </a:moveTo>
                  <a:lnTo>
                    <a:pt x="4444677" y="0"/>
                  </a:lnTo>
                  <a:lnTo>
                    <a:pt x="4444677" y="978269"/>
                  </a:lnTo>
                  <a:lnTo>
                    <a:pt x="0" y="978269"/>
                  </a:lnTo>
                  <a:close/>
                </a:path>
              </a:pathLst>
            </a:custGeom>
            <a:solidFill>
              <a:srgbClr val="56B0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44677" cy="9973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59063" y="685800"/>
            <a:ext cx="14675853" cy="142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93"/>
              </a:lnSpc>
              <a:spcBef>
                <a:spcPct val="0"/>
              </a:spcBef>
            </a:pPr>
            <a:r>
              <a:rPr lang="en-US" sz="5400" spc="936" dirty="0">
                <a:solidFill>
                  <a:srgbClr val="FFFFFF"/>
                </a:solidFill>
                <a:latin typeface="Arial"/>
              </a:rPr>
              <a:t>WHAT IS COMING 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0969" y="2477023"/>
            <a:ext cx="16875883" cy="1399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669"/>
              </a:lnSpc>
              <a:spcBef>
                <a:spcPct val="0"/>
              </a:spcBef>
            </a:pPr>
            <a:r>
              <a:rPr lang="en-US" sz="4108" b="1" spc="402" dirty="0">
                <a:solidFill>
                  <a:srgbClr val="FFFFFF"/>
                </a:solidFill>
                <a:latin typeface="Arial"/>
              </a:rPr>
              <a:t>Register yourself  on our Members Directory </a:t>
            </a:r>
          </a:p>
          <a:p>
            <a:pPr marL="0" lvl="1" indent="0" algn="ctr">
              <a:lnSpc>
                <a:spcPts val="5669"/>
              </a:lnSpc>
              <a:spcBef>
                <a:spcPct val="0"/>
              </a:spcBef>
            </a:pPr>
            <a:r>
              <a:rPr lang="en-US" sz="4108" spc="402" dirty="0">
                <a:solidFill>
                  <a:srgbClr val="FFFFFF"/>
                </a:solidFill>
                <a:latin typeface="Arial"/>
              </a:rPr>
              <a:t>Book on www.swibn.ie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67914" y="3886174"/>
            <a:ext cx="8058149" cy="2444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3200" spc="476" dirty="0">
                <a:solidFill>
                  <a:srgbClr val="231F20"/>
                </a:solidFill>
                <a:latin typeface="Arial Bold"/>
              </a:rPr>
              <a:t>Tuesday September 24</a:t>
            </a:r>
          </a:p>
          <a:p>
            <a:pPr algn="ctr">
              <a:lnSpc>
                <a:spcPts val="6714"/>
              </a:lnSpc>
            </a:pPr>
            <a:r>
              <a:rPr lang="en-US" sz="3200" spc="476" dirty="0">
                <a:solidFill>
                  <a:srgbClr val="231F20"/>
                </a:solidFill>
                <a:latin typeface="Arial Bold"/>
              </a:rPr>
              <a:t>Networking event</a:t>
            </a:r>
          </a:p>
          <a:p>
            <a:pPr algn="ctr">
              <a:lnSpc>
                <a:spcPts val="6714"/>
              </a:lnSpc>
            </a:pPr>
            <a:r>
              <a:rPr lang="en-US" sz="3200" spc="476" dirty="0">
                <a:solidFill>
                  <a:srgbClr val="231F20"/>
                </a:solidFill>
                <a:latin typeface="Arial Bold"/>
              </a:rPr>
              <a:t>9:30 - 11:00am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119840" y="3040845"/>
            <a:ext cx="6189472" cy="3338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5400" spc="476" dirty="0">
                <a:solidFill>
                  <a:srgbClr val="231F20"/>
                </a:solidFill>
                <a:latin typeface="Arial Bold"/>
              </a:rPr>
              <a:t> </a:t>
            </a:r>
          </a:p>
          <a:p>
            <a:pPr algn="ctr">
              <a:lnSpc>
                <a:spcPts val="6714"/>
              </a:lnSpc>
            </a:pPr>
            <a:r>
              <a:rPr lang="en-US" sz="3200" spc="476" dirty="0">
                <a:solidFill>
                  <a:srgbClr val="231F20"/>
                </a:solidFill>
                <a:latin typeface="Arial Bold"/>
              </a:rPr>
              <a:t>Tuesday August 27 Networking event</a:t>
            </a:r>
          </a:p>
          <a:p>
            <a:pPr algn="ctr">
              <a:lnSpc>
                <a:spcPts val="6714"/>
              </a:lnSpc>
            </a:pPr>
            <a:r>
              <a:rPr lang="en-US" sz="3200" spc="476" dirty="0">
                <a:solidFill>
                  <a:srgbClr val="231F20"/>
                </a:solidFill>
                <a:latin typeface="Arial Bold"/>
              </a:rPr>
              <a:t>7:00 - 8:30pm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3309" y="6540775"/>
            <a:ext cx="5764508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Hawk’s Well Theatre</a:t>
            </a: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Lobby</a:t>
            </a: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Temple St., Sligo, F91 CFY7</a:t>
            </a: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Refreshments and Networking</a:t>
            </a:r>
          </a:p>
          <a:p>
            <a:pPr algn="ctr">
              <a:lnSpc>
                <a:spcPts val="3097"/>
              </a:lnSpc>
            </a:pPr>
            <a:endParaRPr lang="en-US" sz="2800" b="1" spc="219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97"/>
              </a:lnSpc>
            </a:pPr>
            <a:endParaRPr lang="en-US" sz="2800" spc="219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07124ACF-BD3B-8200-D3BE-57CF94EA13EB}"/>
              </a:ext>
            </a:extLst>
          </p:cNvPr>
          <p:cNvSpPr/>
          <p:nvPr/>
        </p:nvSpPr>
        <p:spPr>
          <a:xfrm>
            <a:off x="897127" y="359816"/>
            <a:ext cx="3101678" cy="2094560"/>
          </a:xfrm>
          <a:custGeom>
            <a:avLst/>
            <a:gdLst/>
            <a:ahLst/>
            <a:cxnLst/>
            <a:rect l="l" t="t" r="r" b="b"/>
            <a:pathLst>
              <a:path w="3101678" h="2094560">
                <a:moveTo>
                  <a:pt x="0" y="0"/>
                </a:moveTo>
                <a:lnTo>
                  <a:pt x="3101678" y="0"/>
                </a:lnTo>
                <a:lnTo>
                  <a:pt x="3101678" y="2094560"/>
                </a:lnTo>
                <a:lnTo>
                  <a:pt x="0" y="209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A4E8FCF6-7983-80B8-CF41-FBA8FAA5EE73}"/>
              </a:ext>
            </a:extLst>
          </p:cNvPr>
          <p:cNvSpPr/>
          <p:nvPr/>
        </p:nvSpPr>
        <p:spPr>
          <a:xfrm>
            <a:off x="14944186" y="355405"/>
            <a:ext cx="2828824" cy="2121618"/>
          </a:xfrm>
          <a:custGeom>
            <a:avLst/>
            <a:gdLst/>
            <a:ahLst/>
            <a:cxnLst/>
            <a:rect l="l" t="t" r="r" b="b"/>
            <a:pathLst>
              <a:path w="2828824" h="2121618">
                <a:moveTo>
                  <a:pt x="0" y="0"/>
                </a:moveTo>
                <a:lnTo>
                  <a:pt x="2828824" y="0"/>
                </a:lnTo>
                <a:lnTo>
                  <a:pt x="2828824" y="2121618"/>
                </a:lnTo>
                <a:lnTo>
                  <a:pt x="0" y="2121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7B4D0-6B1F-5D69-6FDC-F5C78BF0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950" y="9063037"/>
            <a:ext cx="2857500" cy="10763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1121A2-5B56-1A9D-0927-B8B8DC811D82}"/>
              </a:ext>
            </a:extLst>
          </p:cNvPr>
          <p:cNvCxnSpPr>
            <a:cxnSpLocks/>
          </p:cNvCxnSpPr>
          <p:nvPr/>
        </p:nvCxnSpPr>
        <p:spPr>
          <a:xfrm>
            <a:off x="6295968" y="4668822"/>
            <a:ext cx="0" cy="4357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52EE60-A4FB-A4F3-855D-F3E57CD1C7AF}"/>
              </a:ext>
            </a:extLst>
          </p:cNvPr>
          <p:cNvSpPr txBox="1"/>
          <p:nvPr/>
        </p:nvSpPr>
        <p:spPr>
          <a:xfrm>
            <a:off x="6302364" y="6065811"/>
            <a:ext cx="5942157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97"/>
              </a:lnSpc>
            </a:pPr>
            <a:endParaRPr lang="en-US" sz="2800" b="1" spc="219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Technological University </a:t>
            </a: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 Sligo – Hume Hall</a:t>
            </a: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Refreshments, Speakers, Wellness and Networking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88AC9B-3DC1-EE0E-95E3-88F923EACE80}"/>
              </a:ext>
            </a:extLst>
          </p:cNvPr>
          <p:cNvCxnSpPr>
            <a:cxnSpLocks/>
          </p:cNvCxnSpPr>
          <p:nvPr/>
        </p:nvCxnSpPr>
        <p:spPr>
          <a:xfrm>
            <a:off x="12238125" y="4601701"/>
            <a:ext cx="0" cy="4357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A67406C-ABB0-C472-812E-0A5A1C20C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629" y="8900529"/>
            <a:ext cx="3423480" cy="13767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443DBF-89C2-3106-7D07-7C78B6101E3B}"/>
              </a:ext>
            </a:extLst>
          </p:cNvPr>
          <p:cNvSpPr txBox="1"/>
          <p:nvPr/>
        </p:nvSpPr>
        <p:spPr>
          <a:xfrm>
            <a:off x="10647539" y="3886472"/>
            <a:ext cx="9232490" cy="3407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714"/>
              </a:lnSpc>
            </a:pPr>
            <a:r>
              <a:rPr lang="en-US" sz="3200" spc="476" dirty="0">
                <a:solidFill>
                  <a:srgbClr val="231F20"/>
                </a:solidFill>
                <a:latin typeface="Arial Bold"/>
              </a:rPr>
              <a:t>Thursday October 17</a:t>
            </a:r>
          </a:p>
          <a:p>
            <a:pPr algn="ctr">
              <a:lnSpc>
                <a:spcPts val="6714"/>
              </a:lnSpc>
            </a:pPr>
            <a:r>
              <a:rPr lang="en-US" sz="3200" i="1" spc="476" dirty="0">
                <a:solidFill>
                  <a:srgbClr val="231F20"/>
                </a:solidFill>
                <a:latin typeface="Arial Bold"/>
              </a:rPr>
              <a:t>National </a:t>
            </a:r>
            <a:r>
              <a:rPr lang="en-US" sz="3200" i="1" spc="476" dirty="0" err="1">
                <a:solidFill>
                  <a:srgbClr val="231F20"/>
                </a:solidFill>
                <a:latin typeface="Arial Bold"/>
              </a:rPr>
              <a:t>Womens</a:t>
            </a:r>
            <a:r>
              <a:rPr lang="en-US" sz="3200" i="1" spc="476">
                <a:solidFill>
                  <a:srgbClr val="231F20"/>
                </a:solidFill>
                <a:latin typeface="Arial Bold"/>
              </a:rPr>
              <a:t>’ </a:t>
            </a:r>
            <a:endParaRPr lang="en-US" sz="3200" i="1" spc="476" dirty="0">
              <a:solidFill>
                <a:srgbClr val="231F20"/>
              </a:solidFill>
              <a:latin typeface="Arial Bold"/>
            </a:endParaRPr>
          </a:p>
          <a:p>
            <a:pPr algn="ctr">
              <a:lnSpc>
                <a:spcPts val="6714"/>
              </a:lnSpc>
            </a:pPr>
            <a:r>
              <a:rPr lang="en-US" sz="3200" i="1" spc="476" dirty="0">
                <a:solidFill>
                  <a:srgbClr val="231F20"/>
                </a:solidFill>
                <a:latin typeface="Arial Bold"/>
              </a:rPr>
              <a:t>Enterprise Day</a:t>
            </a:r>
          </a:p>
          <a:p>
            <a:pPr algn="ctr">
              <a:lnSpc>
                <a:spcPts val="6714"/>
              </a:lnSpc>
            </a:pPr>
            <a:r>
              <a:rPr lang="en-US" sz="3200" spc="476" dirty="0">
                <a:solidFill>
                  <a:srgbClr val="231F20"/>
                </a:solidFill>
                <a:latin typeface="Arial Bold"/>
              </a:rPr>
              <a:t>Evening event</a:t>
            </a:r>
          </a:p>
        </p:txBody>
      </p:sp>
      <p:pic>
        <p:nvPicPr>
          <p:cNvPr id="4100" name="Picture 4" descr="Juniper Barn ｜Exclusive Barn Wedding Venue｜Sligo">
            <a:extLst>
              <a:ext uri="{FF2B5EF4-FFF2-40B4-BE49-F238E27FC236}">
                <a16:creationId xmlns:a16="http://schemas.microsoft.com/office/drawing/2014/main" id="{38741695-DE59-ED77-C69D-BC074345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20" y="8842808"/>
            <a:ext cx="2889979" cy="13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E04FE7-CBB8-0731-DCC8-B9D1FB861206}"/>
              </a:ext>
            </a:extLst>
          </p:cNvPr>
          <p:cNvSpPr txBox="1"/>
          <p:nvPr/>
        </p:nvSpPr>
        <p:spPr>
          <a:xfrm>
            <a:off x="12179180" y="7426052"/>
            <a:ext cx="6172200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Juniper Barn</a:t>
            </a: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Newpark, Ballymote, </a:t>
            </a:r>
          </a:p>
          <a:p>
            <a:pPr algn="ctr">
              <a:lnSpc>
                <a:spcPts val="3097"/>
              </a:lnSpc>
            </a:pPr>
            <a:r>
              <a:rPr lang="en-US" sz="2800" b="1" spc="2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 Sligo F56 E033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1071" y="3083852"/>
            <a:ext cx="15411204" cy="7030563"/>
            <a:chOff x="0" y="0"/>
            <a:chExt cx="4058918" cy="1851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8918" cy="1851671"/>
            </a:xfrm>
            <a:custGeom>
              <a:avLst/>
              <a:gdLst/>
              <a:ahLst/>
              <a:cxnLst/>
              <a:rect l="l" t="t" r="r" b="b"/>
              <a:pathLst>
                <a:path w="4058918" h="1851671">
                  <a:moveTo>
                    <a:pt x="0" y="0"/>
                  </a:moveTo>
                  <a:lnTo>
                    <a:pt x="4058918" y="0"/>
                  </a:lnTo>
                  <a:lnTo>
                    <a:pt x="4058918" y="1851671"/>
                  </a:lnTo>
                  <a:lnTo>
                    <a:pt x="0" y="1851671"/>
                  </a:lnTo>
                  <a:close/>
                </a:path>
              </a:pathLst>
            </a:custGeom>
            <a:solidFill>
              <a:srgbClr val="56B0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058918" cy="1870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285750" lvl="0" indent="-285750" algn="ctr">
                <a:lnSpc>
                  <a:spcPts val="285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814" y="0"/>
            <a:ext cx="1698750" cy="102870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DCC6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506200" y="212634"/>
            <a:ext cx="3101678" cy="2094560"/>
          </a:xfrm>
          <a:custGeom>
            <a:avLst/>
            <a:gdLst/>
            <a:ahLst/>
            <a:cxnLst/>
            <a:rect l="l" t="t" r="r" b="b"/>
            <a:pathLst>
              <a:path w="3101678" h="2094560">
                <a:moveTo>
                  <a:pt x="0" y="0"/>
                </a:moveTo>
                <a:lnTo>
                  <a:pt x="3101679" y="0"/>
                </a:lnTo>
                <a:lnTo>
                  <a:pt x="3101679" y="2094559"/>
                </a:lnTo>
                <a:lnTo>
                  <a:pt x="0" y="2094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316200" y="175290"/>
            <a:ext cx="2828824" cy="2121618"/>
          </a:xfrm>
          <a:custGeom>
            <a:avLst/>
            <a:gdLst/>
            <a:ahLst/>
            <a:cxnLst/>
            <a:rect l="l" t="t" r="r" b="b"/>
            <a:pathLst>
              <a:path w="2828824" h="2121618">
                <a:moveTo>
                  <a:pt x="0" y="0"/>
                </a:moveTo>
                <a:lnTo>
                  <a:pt x="2828824" y="0"/>
                </a:lnTo>
                <a:lnTo>
                  <a:pt x="2828824" y="2121618"/>
                </a:lnTo>
                <a:lnTo>
                  <a:pt x="0" y="2121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828800" y="1618959"/>
            <a:ext cx="8314578" cy="1433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936"/>
              </a:lnSpc>
            </a:pPr>
            <a:r>
              <a:rPr lang="en-US" sz="6600" b="1" spc="918" dirty="0">
                <a:solidFill>
                  <a:srgbClr val="231F20"/>
                </a:solidFill>
                <a:latin typeface="Arial"/>
              </a:rPr>
              <a:t>Meeting plan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62423" y="3275464"/>
            <a:ext cx="11505977" cy="65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553"/>
              </a:lnSpc>
              <a:buFont typeface="Arial" panose="020B0604020202020204" pitchFamily="34" charset="0"/>
              <a:buChar char="•"/>
            </a:pPr>
            <a:r>
              <a:rPr lang="en-US" sz="4024" spc="394" dirty="0">
                <a:solidFill>
                  <a:srgbClr val="FDFBFB"/>
                </a:solidFill>
                <a:latin typeface="Arial"/>
              </a:rPr>
              <a:t>Welcome, grab some refreshments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62423" y="4112161"/>
            <a:ext cx="12005941" cy="65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553"/>
              </a:lnSpc>
              <a:buFont typeface="Arial" panose="020B0604020202020204" pitchFamily="34" charset="0"/>
              <a:buChar char="•"/>
            </a:pPr>
            <a:r>
              <a:rPr lang="en-US" sz="4024" spc="394" dirty="0">
                <a:solidFill>
                  <a:srgbClr val="FDFBFB"/>
                </a:solidFill>
                <a:latin typeface="Arial"/>
              </a:rPr>
              <a:t>Wellness: Celine Kilcoyne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62423" y="4948857"/>
            <a:ext cx="12344177" cy="65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ts val="555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24" spc="394" dirty="0">
                <a:solidFill>
                  <a:srgbClr val="FDFBFB"/>
                </a:solidFill>
                <a:latin typeface="Arial"/>
              </a:rPr>
              <a:t>Tech Tip: Network tech interaction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62423" y="5918875"/>
            <a:ext cx="14896877" cy="137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lvl="0" indent="-571500" algn="l">
              <a:lnSpc>
                <a:spcPts val="555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24" spc="394" dirty="0">
                <a:solidFill>
                  <a:srgbClr val="FDFBFB"/>
                </a:solidFill>
                <a:latin typeface="Arial"/>
                <a:cs typeface="Arial" panose="020B0604020202020204" pitchFamily="34" charset="0"/>
              </a:rPr>
              <a:t>Europe Direct Sligo County Libraries </a:t>
            </a:r>
          </a:p>
          <a:p>
            <a:pPr lvl="0" algn="l">
              <a:lnSpc>
                <a:spcPts val="5553"/>
              </a:lnSpc>
              <a:spcBef>
                <a:spcPct val="0"/>
              </a:spcBef>
            </a:pPr>
            <a:r>
              <a:rPr lang="en-US" sz="4024" spc="394" dirty="0">
                <a:solidFill>
                  <a:srgbClr val="FDFBFB"/>
                </a:solidFill>
                <a:latin typeface="Arial"/>
                <a:cs typeface="Arial" panose="020B0604020202020204" pitchFamily="34" charset="0"/>
              </a:rPr>
              <a:t>   – Brenda Cawley</a:t>
            </a:r>
            <a:endParaRPr lang="en-US" sz="4000" spc="39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76278" y="8486445"/>
            <a:ext cx="14553977" cy="656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ts val="555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24" spc="394" dirty="0">
                <a:solidFill>
                  <a:srgbClr val="FDFBFB"/>
                </a:solidFill>
                <a:latin typeface="Arial"/>
              </a:rPr>
              <a:t>What is next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76278" y="7561733"/>
            <a:ext cx="9469535" cy="65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lvl="0" indent="-571500" algn="l">
              <a:lnSpc>
                <a:spcPts val="555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24" spc="394" dirty="0">
                <a:solidFill>
                  <a:srgbClr val="FDFBFB"/>
                </a:solidFill>
                <a:latin typeface="Arial"/>
              </a:rPr>
              <a:t>Networking: 1 to 1 and groups</a:t>
            </a:r>
          </a:p>
        </p:txBody>
      </p:sp>
      <p:pic>
        <p:nvPicPr>
          <p:cNvPr id="18" name="Picture 17" descr="A blue bird logo with white text&#10;&#10;Description automatically generated">
            <a:extLst>
              <a:ext uri="{FF2B5EF4-FFF2-40B4-BE49-F238E27FC236}">
                <a16:creationId xmlns:a16="http://schemas.microsoft.com/office/drawing/2014/main" id="{0E86F16E-F6CD-4847-BE6C-F896E6F2DC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54" y="259060"/>
            <a:ext cx="1751208" cy="2476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A6D232-64EE-4564-5EA4-A39299866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373" y="236424"/>
            <a:ext cx="1698749" cy="18976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09379-B71F-EA51-1204-1E496D04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E8DFB289-9E68-163F-CB01-F07C77A429F4}"/>
              </a:ext>
            </a:extLst>
          </p:cNvPr>
          <p:cNvGrpSpPr/>
          <p:nvPr/>
        </p:nvGrpSpPr>
        <p:grpSpPr>
          <a:xfrm>
            <a:off x="-1543050" y="-701093"/>
            <a:ext cx="3086100" cy="11299900"/>
            <a:chOff x="0" y="0"/>
            <a:chExt cx="812800" cy="297610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659FF24-7713-788C-9A84-932E9C38CD06}"/>
                </a:ext>
              </a:extLst>
            </p:cNvPr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DCC64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6A57D6B-4B7B-512F-3A97-A6CEA111701F}"/>
                </a:ext>
              </a:extLst>
            </p:cNvPr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7D8D02A0-31E0-366A-3FA4-C79E280A6EEE}"/>
              </a:ext>
            </a:extLst>
          </p:cNvPr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E2059A4-A16C-8AED-038F-BF1A7BC0509F}"/>
              </a:ext>
            </a:extLst>
          </p:cNvPr>
          <p:cNvSpPr/>
          <p:nvPr/>
        </p:nvSpPr>
        <p:spPr>
          <a:xfrm>
            <a:off x="11639490" y="23026"/>
            <a:ext cx="3101678" cy="2094560"/>
          </a:xfrm>
          <a:custGeom>
            <a:avLst/>
            <a:gdLst/>
            <a:ahLst/>
            <a:cxnLst/>
            <a:rect l="l" t="t" r="r" b="b"/>
            <a:pathLst>
              <a:path w="3101678" h="2094560">
                <a:moveTo>
                  <a:pt x="0" y="0"/>
                </a:moveTo>
                <a:lnTo>
                  <a:pt x="3101679" y="0"/>
                </a:lnTo>
                <a:lnTo>
                  <a:pt x="3101679" y="2094559"/>
                </a:lnTo>
                <a:lnTo>
                  <a:pt x="0" y="2094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0ACF6F3-7224-1B2F-D53B-A8C0A400CCED}"/>
              </a:ext>
            </a:extLst>
          </p:cNvPr>
          <p:cNvSpPr/>
          <p:nvPr/>
        </p:nvSpPr>
        <p:spPr>
          <a:xfrm>
            <a:off x="15316200" y="175290"/>
            <a:ext cx="2828824" cy="2121618"/>
          </a:xfrm>
          <a:custGeom>
            <a:avLst/>
            <a:gdLst/>
            <a:ahLst/>
            <a:cxnLst/>
            <a:rect l="l" t="t" r="r" b="b"/>
            <a:pathLst>
              <a:path w="2828824" h="2121618">
                <a:moveTo>
                  <a:pt x="0" y="0"/>
                </a:moveTo>
                <a:lnTo>
                  <a:pt x="2828824" y="0"/>
                </a:lnTo>
                <a:lnTo>
                  <a:pt x="2828824" y="2121618"/>
                </a:lnTo>
                <a:lnTo>
                  <a:pt x="0" y="2121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99D3C44-EE86-B719-767A-0D6F57BF185B}"/>
              </a:ext>
            </a:extLst>
          </p:cNvPr>
          <p:cNvSpPr txBox="1"/>
          <p:nvPr/>
        </p:nvSpPr>
        <p:spPr>
          <a:xfrm>
            <a:off x="1787391" y="1827208"/>
            <a:ext cx="9159458" cy="151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36"/>
              </a:lnSpc>
            </a:pPr>
            <a:r>
              <a:rPr lang="en-US" sz="9374" spc="918" dirty="0">
                <a:latin typeface="Arial"/>
              </a:rPr>
              <a:t>Wellness tips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D79D0C0-710A-2A0E-9875-B03D9DD59905}"/>
              </a:ext>
            </a:extLst>
          </p:cNvPr>
          <p:cNvSpPr txBox="1"/>
          <p:nvPr/>
        </p:nvSpPr>
        <p:spPr>
          <a:xfrm>
            <a:off x="1787391" y="3840492"/>
            <a:ext cx="8880037" cy="415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3"/>
              </a:lnSpc>
            </a:pPr>
            <a:r>
              <a:rPr lang="en-US" sz="4024" spc="394" dirty="0">
                <a:latin typeface="Arial"/>
              </a:rPr>
              <a:t>Celine Kilcoyne</a:t>
            </a:r>
          </a:p>
          <a:p>
            <a:pPr algn="l"/>
            <a:r>
              <a:rPr lang="en-IE" sz="4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TRANSFORMATIONAL</a:t>
            </a:r>
          </a:p>
          <a:p>
            <a:pPr algn="l"/>
            <a:endParaRPr lang="en-IE" sz="44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pPr algn="l"/>
            <a:r>
              <a:rPr lang="en-IE" sz="4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Decisive Positive Personal Growth</a:t>
            </a:r>
          </a:p>
          <a:p>
            <a:pPr>
              <a:lnSpc>
                <a:spcPts val="5553"/>
              </a:lnSpc>
            </a:pPr>
            <a:endParaRPr lang="en-US" sz="4024" spc="394" dirty="0">
              <a:latin typeface="Arial"/>
            </a:endParaRPr>
          </a:p>
          <a:p>
            <a:pPr>
              <a:lnSpc>
                <a:spcPts val="5553"/>
              </a:lnSpc>
            </a:pPr>
            <a:r>
              <a:rPr lang="en-IE" sz="4400" b="0" i="0" dirty="0">
                <a:solidFill>
                  <a:srgbClr val="888888"/>
                </a:solidFill>
                <a:effectLst/>
                <a:highlight>
                  <a:srgbClr val="FFFFFF"/>
                </a:highlight>
                <a:latin typeface="-apple-system"/>
              </a:rPr>
              <a:t>transformationalyes@gmail.com</a:t>
            </a:r>
            <a:endParaRPr lang="en-US" sz="4024" spc="394" dirty="0">
              <a:latin typeface="Arial"/>
            </a:endParaRPr>
          </a:p>
        </p:txBody>
      </p:sp>
      <p:pic>
        <p:nvPicPr>
          <p:cNvPr id="3" name="Picture 2" descr="A person standing next to a sign&#10;&#10;Description automatically generated">
            <a:extLst>
              <a:ext uri="{FF2B5EF4-FFF2-40B4-BE49-F238E27FC236}">
                <a16:creationId xmlns:a16="http://schemas.microsoft.com/office/drawing/2014/main" id="{A3D7D5A9-4669-567D-D252-2715E35A9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25" y="2601813"/>
            <a:ext cx="4953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A16F22E-4716-CA29-1F53-4AAD52955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640755" y="-27463"/>
            <a:ext cx="6657849" cy="10324544"/>
            <a:chOff x="7760503" y="-18309"/>
            <a:chExt cx="4438566" cy="68830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412336-19ED-F153-443B-C46CDBED6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06AA53-E761-6881-5941-313119CC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371600"/>
              <a:endParaRPr lang="en-US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4707E7-29B6-36B5-B4C4-6160DFDB9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1A8476-48ED-D7D6-F383-338B2F00A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B283F5-288D-E619-1F49-07C0372C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322" y="2234046"/>
            <a:ext cx="4965323" cy="4704750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algn="ctr"/>
            <a:r>
              <a:rPr lang="en-US" sz="8100" dirty="0">
                <a:solidFill>
                  <a:srgbClr val="FFFFFF"/>
                </a:solidFill>
              </a:rPr>
              <a:t>Meditation Ends All Suffering – Budda </a:t>
            </a:r>
          </a:p>
        </p:txBody>
      </p:sp>
      <p:pic>
        <p:nvPicPr>
          <p:cNvPr id="14" name="Picture Placeholder 13" descr="Chairs on a patio on side of lake">
            <a:extLst>
              <a:ext uri="{FF2B5EF4-FFF2-40B4-BE49-F238E27FC236}">
                <a16:creationId xmlns:a16="http://schemas.microsoft.com/office/drawing/2014/main" id="{74AA421C-5A1B-3A86-64F3-4ABCE9F57A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9061"/>
          <a:stretch/>
        </p:blipFill>
        <p:spPr>
          <a:xfrm>
            <a:off x="2" y="-11434"/>
            <a:ext cx="11640762" cy="103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8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432Hz | Tree Of Life | Open All The Doors Of Abundance And Prosperity, Remove All Blocks">
            <a:hlinkClick r:id="" action="ppaction://media"/>
            <a:extLst>
              <a:ext uri="{FF2B5EF4-FFF2-40B4-BE49-F238E27FC236}">
                <a16:creationId xmlns:a16="http://schemas.microsoft.com/office/drawing/2014/main" id="{9C49ED3B-3F41-7B58-A733-66039521A82A}"/>
              </a:ext>
            </a:extLst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33800" y="495300"/>
            <a:ext cx="11887200" cy="891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BA9D7-7C88-96FB-391F-C87DF86845CF}"/>
              </a:ext>
            </a:extLst>
          </p:cNvPr>
          <p:cNvSpPr txBox="1"/>
          <p:nvPr/>
        </p:nvSpPr>
        <p:spPr>
          <a:xfrm>
            <a:off x="339436" y="97917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https://youtu.be/gC2IZcxSPII</a:t>
            </a:r>
          </a:p>
        </p:txBody>
      </p:sp>
    </p:spTree>
    <p:extLst>
      <p:ext uri="{BB962C8B-B14F-4D97-AF65-F5344CB8AC3E}">
        <p14:creationId xmlns:p14="http://schemas.microsoft.com/office/powerpoint/2010/main" val="5173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9551719" cy="5372843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56B0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/>
              <a:stretch>
                <a:fillRect t="-83416" b="-8341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 rot="-1660488">
            <a:off x="-425307" y="3250699"/>
            <a:ext cx="8282376" cy="404757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56B0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747322">
            <a:off x="1966929" y="2552991"/>
            <a:ext cx="8282376" cy="111180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56B0E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10894" y="1918561"/>
            <a:ext cx="2267356" cy="2265770"/>
            <a:chOff x="0" y="0"/>
            <a:chExt cx="2058480" cy="2057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DCC641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2485593" y="2204304"/>
            <a:ext cx="799426" cy="880347"/>
          </a:xfrm>
          <a:custGeom>
            <a:avLst/>
            <a:gdLst/>
            <a:ahLst/>
            <a:cxnLst/>
            <a:rect l="l" t="t" r="r" b="b"/>
            <a:pathLst>
              <a:path w="799426" h="880347">
                <a:moveTo>
                  <a:pt x="0" y="0"/>
                </a:moveTo>
                <a:lnTo>
                  <a:pt x="799426" y="0"/>
                </a:lnTo>
                <a:lnTo>
                  <a:pt x="799426" y="880347"/>
                </a:lnTo>
                <a:lnTo>
                  <a:pt x="0" y="880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8675865" y="5794043"/>
            <a:ext cx="1029692" cy="892261"/>
          </a:xfrm>
          <a:custGeom>
            <a:avLst/>
            <a:gdLst/>
            <a:ahLst/>
            <a:cxnLst/>
            <a:rect l="l" t="t" r="r" b="b"/>
            <a:pathLst>
              <a:path w="1029692" h="892261">
                <a:moveTo>
                  <a:pt x="0" y="0"/>
                </a:moveTo>
                <a:lnTo>
                  <a:pt x="1029692" y="0"/>
                </a:lnTo>
                <a:lnTo>
                  <a:pt x="1029692" y="892261"/>
                </a:lnTo>
                <a:lnTo>
                  <a:pt x="0" y="8922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7007481" y="7667300"/>
            <a:ext cx="724731" cy="1065909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8"/>
                </a:lnTo>
                <a:lnTo>
                  <a:pt x="0" y="10659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8063085" y="2464282"/>
            <a:ext cx="1000866" cy="988796"/>
          </a:xfrm>
          <a:custGeom>
            <a:avLst/>
            <a:gdLst/>
            <a:ahLst/>
            <a:cxnLst/>
            <a:rect l="l" t="t" r="r" b="b"/>
            <a:pathLst>
              <a:path w="1000866" h="988796">
                <a:moveTo>
                  <a:pt x="0" y="0"/>
                </a:moveTo>
                <a:lnTo>
                  <a:pt x="1000866" y="0"/>
                </a:lnTo>
                <a:lnTo>
                  <a:pt x="1000866" y="988796"/>
                </a:lnTo>
                <a:lnTo>
                  <a:pt x="0" y="9887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10330371" y="2373981"/>
            <a:ext cx="613074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24"/>
              </a:lnSpc>
            </a:pPr>
            <a:r>
              <a:rPr lang="en-US" sz="6084" spc="212" dirty="0">
                <a:solidFill>
                  <a:srgbClr val="040506"/>
                </a:solidFill>
                <a:latin typeface="Arial"/>
              </a:rPr>
              <a:t>Networking </a:t>
            </a:r>
          </a:p>
          <a:p>
            <a:pPr>
              <a:lnSpc>
                <a:spcPts val="6024"/>
              </a:lnSpc>
            </a:pPr>
            <a:r>
              <a:rPr lang="en-US" sz="6084" spc="212" dirty="0">
                <a:solidFill>
                  <a:srgbClr val="040506"/>
                </a:solidFill>
                <a:latin typeface="Arial"/>
              </a:rPr>
              <a:t>Tech interaction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36FCE1-561B-5CFF-A90A-D7774EB0CEE9}"/>
              </a:ext>
            </a:extLst>
          </p:cNvPr>
          <p:cNvSpPr txBox="1"/>
          <p:nvPr/>
        </p:nvSpPr>
        <p:spPr>
          <a:xfrm>
            <a:off x="1524000" y="5180162"/>
            <a:ext cx="16229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time to p</a:t>
            </a:r>
            <a:r>
              <a:rPr lang="en-IE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ull up your social media </a:t>
            </a:r>
          </a:p>
          <a:p>
            <a:endParaRPr lang="en-IE" sz="36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IE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to download Borrow Box</a:t>
            </a:r>
            <a:endParaRPr lang="en-IE" sz="36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5E49E-13B5-A56F-D8F8-77DA7C5359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70855" y="4914900"/>
            <a:ext cx="7917694" cy="44263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63B9-BD5E-53B6-5938-9A284FDA1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7">
            <a:extLst>
              <a:ext uri="{FF2B5EF4-FFF2-40B4-BE49-F238E27FC236}">
                <a16:creationId xmlns:a16="http://schemas.microsoft.com/office/drawing/2014/main" id="{37B5BDEE-6C24-A18C-0834-1993C2B3C5D7}"/>
              </a:ext>
            </a:extLst>
          </p:cNvPr>
          <p:cNvSpPr/>
          <p:nvPr/>
        </p:nvSpPr>
        <p:spPr>
          <a:xfrm>
            <a:off x="15408481" y="-2153153"/>
            <a:ext cx="4116356" cy="411635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173E095-D578-2297-81E4-169871FD9AD2}"/>
              </a:ext>
            </a:extLst>
          </p:cNvPr>
          <p:cNvSpPr/>
          <p:nvPr/>
        </p:nvSpPr>
        <p:spPr>
          <a:xfrm>
            <a:off x="-2602379" y="0"/>
            <a:ext cx="3256087" cy="3256087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47D30CF-62B0-17AE-6ACB-D04A138B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66E51-7780-00B9-80A7-E8C978C74C4F}"/>
              </a:ext>
            </a:extLst>
          </p:cNvPr>
          <p:cNvSpPr txBox="1"/>
          <p:nvPr/>
        </p:nvSpPr>
        <p:spPr>
          <a:xfrm>
            <a:off x="8461983" y="4232633"/>
            <a:ext cx="110628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1" u="none" strike="noStrike" cap="none" normalizeH="0" baseline="0" dirty="0">
              <a:ln>
                <a:noFill/>
              </a:ln>
              <a:solidFill>
                <a:srgbClr val="00534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i="1" dirty="0">
              <a:solidFill>
                <a:srgbClr val="005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11A3E6E-A09F-DA9C-B073-51B96563B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EEF46-D062-C5A3-BFF7-99EB83FC3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190500"/>
            <a:ext cx="17644533" cy="99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3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3A3F6-40FE-D3E3-E16E-FB33F237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83167D-708E-6BD5-1D7C-471752F19874}"/>
              </a:ext>
            </a:extLst>
          </p:cNvPr>
          <p:cNvSpPr/>
          <p:nvPr/>
        </p:nvSpPr>
        <p:spPr>
          <a:xfrm>
            <a:off x="4033569" y="499769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83ECA05-BB4C-3AA9-CFA9-CF864206E298}"/>
              </a:ext>
            </a:extLst>
          </p:cNvPr>
          <p:cNvSpPr txBox="1"/>
          <p:nvPr/>
        </p:nvSpPr>
        <p:spPr>
          <a:xfrm>
            <a:off x="7473961" y="1831608"/>
            <a:ext cx="2590352" cy="22535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32BA7D-5B14-7B13-74EB-AAC1A339D420}"/>
              </a:ext>
            </a:extLst>
          </p:cNvPr>
          <p:cNvSpPr/>
          <p:nvPr/>
        </p:nvSpPr>
        <p:spPr>
          <a:xfrm>
            <a:off x="1422078" y="41580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6542532-3B58-1E73-EF69-0A3948835005}"/>
              </a:ext>
            </a:extLst>
          </p:cNvPr>
          <p:cNvGrpSpPr/>
          <p:nvPr/>
        </p:nvGrpSpPr>
        <p:grpSpPr>
          <a:xfrm>
            <a:off x="166710" y="187171"/>
            <a:ext cx="6386489" cy="6404129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AC22A0-FD79-B099-3873-6ABC42E310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CC6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5DBC15C-52AE-0D81-20A9-462C92195BE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Freeform 34">
            <a:extLst>
              <a:ext uri="{FF2B5EF4-FFF2-40B4-BE49-F238E27FC236}">
                <a16:creationId xmlns:a16="http://schemas.microsoft.com/office/drawing/2014/main" id="{41D906DF-4110-E4D8-AE46-9FBBDB46B7C4}"/>
              </a:ext>
            </a:extLst>
          </p:cNvPr>
          <p:cNvSpPr/>
          <p:nvPr/>
        </p:nvSpPr>
        <p:spPr>
          <a:xfrm>
            <a:off x="0" y="8000677"/>
            <a:ext cx="3101678" cy="2094560"/>
          </a:xfrm>
          <a:custGeom>
            <a:avLst/>
            <a:gdLst/>
            <a:ahLst/>
            <a:cxnLst/>
            <a:rect l="l" t="t" r="r" b="b"/>
            <a:pathLst>
              <a:path w="3101678" h="2094560">
                <a:moveTo>
                  <a:pt x="0" y="0"/>
                </a:moveTo>
                <a:lnTo>
                  <a:pt x="3101678" y="0"/>
                </a:lnTo>
                <a:lnTo>
                  <a:pt x="3101678" y="2094560"/>
                </a:lnTo>
                <a:lnTo>
                  <a:pt x="0" y="20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E5300505-50A5-BE06-AE82-942EC4C44DAF}"/>
              </a:ext>
            </a:extLst>
          </p:cNvPr>
          <p:cNvSpPr txBox="1"/>
          <p:nvPr/>
        </p:nvSpPr>
        <p:spPr>
          <a:xfrm>
            <a:off x="1013956" y="1066825"/>
            <a:ext cx="5503564" cy="3848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06"/>
              </a:lnSpc>
            </a:pPr>
            <a:r>
              <a:rPr lang="en-US" sz="5946" spc="582" dirty="0">
                <a:solidFill>
                  <a:srgbClr val="FFFFFF"/>
                </a:solidFill>
                <a:latin typeface="Codec Pro ExtraBold"/>
              </a:rPr>
              <a:t>Networking</a:t>
            </a: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r>
              <a:rPr lang="en-US" sz="5546" spc="543" dirty="0">
                <a:solidFill>
                  <a:srgbClr val="FFFFFF"/>
                </a:solidFill>
                <a:latin typeface="Arial"/>
              </a:rPr>
              <a:t>1 to 1</a:t>
            </a: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r>
              <a:rPr lang="en-US" sz="2800" b="1" spc="543" dirty="0">
                <a:solidFill>
                  <a:srgbClr val="FFFFFF"/>
                </a:solidFill>
                <a:latin typeface="Arial"/>
              </a:rPr>
              <a:t>Rotate in 2 minutes</a:t>
            </a: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r>
              <a:rPr lang="en-US" sz="2800" b="1" spc="543" dirty="0">
                <a:solidFill>
                  <a:srgbClr val="FFFFFF"/>
                </a:solidFill>
                <a:latin typeface="Arial"/>
              </a:rPr>
              <a:t>1 minute per person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959CDC0F-9B23-2AF0-F522-F5493858ADF8}"/>
              </a:ext>
            </a:extLst>
          </p:cNvPr>
          <p:cNvSpPr txBox="1"/>
          <p:nvPr/>
        </p:nvSpPr>
        <p:spPr>
          <a:xfrm>
            <a:off x="6152292" y="7576814"/>
            <a:ext cx="4762220" cy="5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72"/>
              </a:lnSpc>
              <a:spcBef>
                <a:spcPct val="0"/>
              </a:spcBef>
            </a:pPr>
            <a:r>
              <a:rPr lang="en-US" sz="3458" spc="338" dirty="0">
                <a:solidFill>
                  <a:srgbClr val="FFFFFF"/>
                </a:solidFill>
                <a:latin typeface="Arial"/>
              </a:rPr>
              <a:t>Support each other.</a:t>
            </a:r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5EFFAF15-480E-FBFC-CDA6-2847CE697872}"/>
              </a:ext>
            </a:extLst>
          </p:cNvPr>
          <p:cNvSpPr/>
          <p:nvPr/>
        </p:nvSpPr>
        <p:spPr>
          <a:xfrm>
            <a:off x="15352787" y="6016"/>
            <a:ext cx="2828824" cy="2121618"/>
          </a:xfrm>
          <a:custGeom>
            <a:avLst/>
            <a:gdLst/>
            <a:ahLst/>
            <a:cxnLst/>
            <a:rect l="l" t="t" r="r" b="b"/>
            <a:pathLst>
              <a:path w="2828824" h="2121618">
                <a:moveTo>
                  <a:pt x="0" y="0"/>
                </a:moveTo>
                <a:lnTo>
                  <a:pt x="2828824" y="0"/>
                </a:lnTo>
                <a:lnTo>
                  <a:pt x="2828824" y="2121618"/>
                </a:lnTo>
                <a:lnTo>
                  <a:pt x="0" y="2121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85DA5E77-08A7-7075-FE5F-84B985C11CF8}"/>
              </a:ext>
            </a:extLst>
          </p:cNvPr>
          <p:cNvGrpSpPr/>
          <p:nvPr/>
        </p:nvGrpSpPr>
        <p:grpSpPr>
          <a:xfrm>
            <a:off x="5841829" y="2073101"/>
            <a:ext cx="10531522" cy="5899642"/>
            <a:chOff x="0" y="0"/>
            <a:chExt cx="4058918" cy="1851671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27B480AA-FC33-AA9B-45C4-1843F2395105}"/>
                </a:ext>
              </a:extLst>
            </p:cNvPr>
            <p:cNvSpPr/>
            <p:nvPr/>
          </p:nvSpPr>
          <p:spPr>
            <a:xfrm>
              <a:off x="0" y="0"/>
              <a:ext cx="4058918" cy="1851671"/>
            </a:xfrm>
            <a:custGeom>
              <a:avLst/>
              <a:gdLst/>
              <a:ahLst/>
              <a:cxnLst/>
              <a:rect l="l" t="t" r="r" b="b"/>
              <a:pathLst>
                <a:path w="4058918" h="1851671">
                  <a:moveTo>
                    <a:pt x="0" y="0"/>
                  </a:moveTo>
                  <a:lnTo>
                    <a:pt x="4058918" y="0"/>
                  </a:lnTo>
                  <a:lnTo>
                    <a:pt x="4058918" y="1851671"/>
                  </a:lnTo>
                  <a:lnTo>
                    <a:pt x="0" y="1851671"/>
                  </a:lnTo>
                  <a:close/>
                </a:path>
              </a:pathLst>
            </a:custGeom>
            <a:solidFill>
              <a:srgbClr val="56B0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404DE8B0-1504-7FD6-CB2F-0CEBE6DDFCBE}"/>
                </a:ext>
              </a:extLst>
            </p:cNvPr>
            <p:cNvSpPr txBox="1"/>
            <p:nvPr/>
          </p:nvSpPr>
          <p:spPr>
            <a:xfrm>
              <a:off x="0" y="-19050"/>
              <a:ext cx="4058918" cy="1870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3F41D4E-6C2D-912D-FED4-FFE3D8480061}"/>
              </a:ext>
            </a:extLst>
          </p:cNvPr>
          <p:cNvSpPr txBox="1"/>
          <p:nvPr/>
        </p:nvSpPr>
        <p:spPr>
          <a:xfrm>
            <a:off x="6039895" y="2407257"/>
            <a:ext cx="105849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yourself –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you are / what you do.</a:t>
            </a:r>
          </a:p>
          <a:p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40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</a:t>
            </a:r>
            <a:r>
              <a:rPr lang="en-IE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hat is the your USP - </a:t>
            </a:r>
          </a:p>
          <a:p>
            <a:r>
              <a:rPr lang="en-IE" sz="4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Unique Selling point?</a:t>
            </a:r>
          </a:p>
          <a:p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socials / contact details and support.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Members Directory Listing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81813-C2A1-5C5F-1F77-24938FF86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2969" y="8044487"/>
            <a:ext cx="1698749" cy="1897627"/>
          </a:xfrm>
          <a:prstGeom prst="rect">
            <a:avLst/>
          </a:prstGeom>
        </p:spPr>
      </p:pic>
      <p:pic>
        <p:nvPicPr>
          <p:cNvPr id="4" name="Picture 3" descr="A blue bird logo with white text&#10;&#10;Description automatically generated">
            <a:extLst>
              <a:ext uri="{FF2B5EF4-FFF2-40B4-BE49-F238E27FC236}">
                <a16:creationId xmlns:a16="http://schemas.microsoft.com/office/drawing/2014/main" id="{C0116899-6816-9DE0-94A8-885CA253DB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371" y="7502632"/>
            <a:ext cx="175120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3A3F6-40FE-D3E3-E16E-FB33F237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83167D-708E-6BD5-1D7C-471752F19874}"/>
              </a:ext>
            </a:extLst>
          </p:cNvPr>
          <p:cNvSpPr/>
          <p:nvPr/>
        </p:nvSpPr>
        <p:spPr>
          <a:xfrm>
            <a:off x="4033569" y="499769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83ECA05-BB4C-3AA9-CFA9-CF864206E298}"/>
              </a:ext>
            </a:extLst>
          </p:cNvPr>
          <p:cNvSpPr txBox="1"/>
          <p:nvPr/>
        </p:nvSpPr>
        <p:spPr>
          <a:xfrm>
            <a:off x="7473961" y="1831608"/>
            <a:ext cx="2590352" cy="22535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32BA7D-5B14-7B13-74EB-AAC1A339D420}"/>
              </a:ext>
            </a:extLst>
          </p:cNvPr>
          <p:cNvSpPr/>
          <p:nvPr/>
        </p:nvSpPr>
        <p:spPr>
          <a:xfrm>
            <a:off x="1422078" y="41580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6542532-3B58-1E73-EF69-0A3948835005}"/>
              </a:ext>
            </a:extLst>
          </p:cNvPr>
          <p:cNvGrpSpPr/>
          <p:nvPr/>
        </p:nvGrpSpPr>
        <p:grpSpPr>
          <a:xfrm>
            <a:off x="166710" y="187171"/>
            <a:ext cx="6386489" cy="6404129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AC22A0-FD79-B099-3873-6ABC42E310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CC64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5DBC15C-52AE-0D81-20A9-462C92195BE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Freeform 34">
            <a:extLst>
              <a:ext uri="{FF2B5EF4-FFF2-40B4-BE49-F238E27FC236}">
                <a16:creationId xmlns:a16="http://schemas.microsoft.com/office/drawing/2014/main" id="{41D906DF-4110-E4D8-AE46-9FBBDB46B7C4}"/>
              </a:ext>
            </a:extLst>
          </p:cNvPr>
          <p:cNvSpPr/>
          <p:nvPr/>
        </p:nvSpPr>
        <p:spPr>
          <a:xfrm>
            <a:off x="0" y="8000677"/>
            <a:ext cx="3101678" cy="2094560"/>
          </a:xfrm>
          <a:custGeom>
            <a:avLst/>
            <a:gdLst/>
            <a:ahLst/>
            <a:cxnLst/>
            <a:rect l="l" t="t" r="r" b="b"/>
            <a:pathLst>
              <a:path w="3101678" h="2094560">
                <a:moveTo>
                  <a:pt x="0" y="0"/>
                </a:moveTo>
                <a:lnTo>
                  <a:pt x="3101678" y="0"/>
                </a:lnTo>
                <a:lnTo>
                  <a:pt x="3101678" y="2094560"/>
                </a:lnTo>
                <a:lnTo>
                  <a:pt x="0" y="209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E5300505-50A5-BE06-AE82-942EC4C44DAF}"/>
              </a:ext>
            </a:extLst>
          </p:cNvPr>
          <p:cNvSpPr txBox="1"/>
          <p:nvPr/>
        </p:nvSpPr>
        <p:spPr>
          <a:xfrm>
            <a:off x="1013956" y="1066825"/>
            <a:ext cx="5503564" cy="6891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06"/>
              </a:lnSpc>
            </a:pPr>
            <a:r>
              <a:rPr lang="en-US" sz="5946" spc="582" dirty="0">
                <a:solidFill>
                  <a:srgbClr val="FFFFFF"/>
                </a:solidFill>
                <a:latin typeface="Codec Pro ExtraBold"/>
              </a:rPr>
              <a:t>Networking</a:t>
            </a: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r>
              <a:rPr lang="en-US" sz="5546" spc="543" dirty="0">
                <a:solidFill>
                  <a:srgbClr val="FFFFFF"/>
                </a:solidFill>
                <a:latin typeface="Arial"/>
              </a:rPr>
              <a:t>Group session</a:t>
            </a: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r>
              <a:rPr lang="en-US" sz="4000" spc="543" dirty="0">
                <a:solidFill>
                  <a:srgbClr val="FFFFFF"/>
                </a:solidFill>
                <a:latin typeface="Arial"/>
              </a:rPr>
              <a:t>12 minutes</a:t>
            </a: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r>
              <a:rPr lang="en-US" sz="4000" spc="543" dirty="0">
                <a:solidFill>
                  <a:srgbClr val="FFFFFF"/>
                </a:solidFill>
                <a:latin typeface="Arial"/>
              </a:rPr>
              <a:t>Next group</a:t>
            </a: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endParaRPr lang="en-US" sz="5546" spc="543" dirty="0">
              <a:solidFill>
                <a:srgbClr val="FFFFFF"/>
              </a:solidFill>
              <a:latin typeface="Arial"/>
            </a:endParaRP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endParaRPr lang="en-US" sz="5546" spc="543" dirty="0">
              <a:solidFill>
                <a:srgbClr val="FFFFFF"/>
              </a:solidFill>
              <a:latin typeface="Arial"/>
            </a:endParaRPr>
          </a:p>
          <a:p>
            <a:pPr marL="0" lvl="0" indent="0" algn="l">
              <a:lnSpc>
                <a:spcPts val="7654"/>
              </a:lnSpc>
              <a:spcBef>
                <a:spcPct val="0"/>
              </a:spcBef>
            </a:pPr>
            <a:endParaRPr lang="en-US" sz="5546" spc="54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959CDC0F-9B23-2AF0-F522-F5493858ADF8}"/>
              </a:ext>
            </a:extLst>
          </p:cNvPr>
          <p:cNvSpPr txBox="1"/>
          <p:nvPr/>
        </p:nvSpPr>
        <p:spPr>
          <a:xfrm>
            <a:off x="6152292" y="7576814"/>
            <a:ext cx="4762220" cy="5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772"/>
              </a:lnSpc>
              <a:spcBef>
                <a:spcPct val="0"/>
              </a:spcBef>
            </a:pPr>
            <a:r>
              <a:rPr lang="en-US" sz="3458" spc="338" dirty="0" err="1">
                <a:solidFill>
                  <a:srgbClr val="FFFFFF"/>
                </a:solidFill>
                <a:latin typeface="Arial"/>
              </a:rPr>
              <a:t>upport</a:t>
            </a:r>
            <a:r>
              <a:rPr lang="en-US" sz="3458" spc="338" dirty="0">
                <a:solidFill>
                  <a:srgbClr val="FFFFFF"/>
                </a:solidFill>
                <a:latin typeface="Arial"/>
              </a:rPr>
              <a:t> each other.</a:t>
            </a:r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5EFFAF15-480E-FBFC-CDA6-2847CE697872}"/>
              </a:ext>
            </a:extLst>
          </p:cNvPr>
          <p:cNvSpPr/>
          <p:nvPr/>
        </p:nvSpPr>
        <p:spPr>
          <a:xfrm>
            <a:off x="15352787" y="6016"/>
            <a:ext cx="2828824" cy="2121618"/>
          </a:xfrm>
          <a:custGeom>
            <a:avLst/>
            <a:gdLst/>
            <a:ahLst/>
            <a:cxnLst/>
            <a:rect l="l" t="t" r="r" b="b"/>
            <a:pathLst>
              <a:path w="2828824" h="2121618">
                <a:moveTo>
                  <a:pt x="0" y="0"/>
                </a:moveTo>
                <a:lnTo>
                  <a:pt x="2828824" y="0"/>
                </a:lnTo>
                <a:lnTo>
                  <a:pt x="2828824" y="2121618"/>
                </a:lnTo>
                <a:lnTo>
                  <a:pt x="0" y="2121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85DA5E77-08A7-7075-FE5F-84B985C11CF8}"/>
              </a:ext>
            </a:extLst>
          </p:cNvPr>
          <p:cNvGrpSpPr/>
          <p:nvPr/>
        </p:nvGrpSpPr>
        <p:grpSpPr>
          <a:xfrm>
            <a:off x="6514050" y="2073100"/>
            <a:ext cx="10584969" cy="6194599"/>
            <a:chOff x="0" y="0"/>
            <a:chExt cx="4058918" cy="1851671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27B480AA-FC33-AA9B-45C4-1843F2395105}"/>
                </a:ext>
              </a:extLst>
            </p:cNvPr>
            <p:cNvSpPr/>
            <p:nvPr/>
          </p:nvSpPr>
          <p:spPr>
            <a:xfrm>
              <a:off x="0" y="0"/>
              <a:ext cx="4058918" cy="1851671"/>
            </a:xfrm>
            <a:custGeom>
              <a:avLst/>
              <a:gdLst/>
              <a:ahLst/>
              <a:cxnLst/>
              <a:rect l="l" t="t" r="r" b="b"/>
              <a:pathLst>
                <a:path w="4058918" h="1851671">
                  <a:moveTo>
                    <a:pt x="0" y="0"/>
                  </a:moveTo>
                  <a:lnTo>
                    <a:pt x="4058918" y="0"/>
                  </a:lnTo>
                  <a:lnTo>
                    <a:pt x="4058918" y="1851671"/>
                  </a:lnTo>
                  <a:lnTo>
                    <a:pt x="0" y="1851671"/>
                  </a:lnTo>
                  <a:close/>
                </a:path>
              </a:pathLst>
            </a:custGeom>
            <a:solidFill>
              <a:srgbClr val="56B0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404DE8B0-1504-7FD6-CB2F-0CEBE6DDFCBE}"/>
                </a:ext>
              </a:extLst>
            </p:cNvPr>
            <p:cNvSpPr txBox="1"/>
            <p:nvPr/>
          </p:nvSpPr>
          <p:spPr>
            <a:xfrm>
              <a:off x="0" y="-19050"/>
              <a:ext cx="4058918" cy="1870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3F41D4E-6C2D-912D-FED4-FFE3D8480061}"/>
              </a:ext>
            </a:extLst>
          </p:cNvPr>
          <p:cNvSpPr txBox="1"/>
          <p:nvPr/>
        </p:nvSpPr>
        <p:spPr>
          <a:xfrm>
            <a:off x="6875807" y="2393378"/>
            <a:ext cx="10584970" cy="514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yourself – 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you are / what you do.</a:t>
            </a:r>
          </a:p>
          <a:p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1000"/>
              </a:lnSpc>
            </a:pPr>
            <a:r>
              <a:rPr lang="en-IE" sz="4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what facilities are avail to me in Sligo and all over the county.</a:t>
            </a:r>
          </a:p>
          <a:p>
            <a:pPr marL="457200">
              <a:lnSpc>
                <a:spcPct val="101000"/>
              </a:lnSpc>
            </a:pPr>
            <a:endParaRPr lang="en-IE" sz="4000" kern="15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1000"/>
              </a:lnSpc>
              <a:spcAft>
                <a:spcPts val="800"/>
              </a:spcAft>
            </a:pPr>
            <a:r>
              <a:rPr lang="en-IE" sz="4000" kern="1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will I use these?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socials / contact details and support.</a:t>
            </a: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Members Directory Listing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81813-C2A1-5C5F-1F77-24938FF86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4408" y="8331429"/>
            <a:ext cx="1698749" cy="1897627"/>
          </a:xfrm>
          <a:prstGeom prst="rect">
            <a:avLst/>
          </a:prstGeom>
        </p:spPr>
      </p:pic>
      <p:pic>
        <p:nvPicPr>
          <p:cNvPr id="4" name="Picture 3" descr="A blue bird logo with white text&#10;&#10;Description automatically generated">
            <a:extLst>
              <a:ext uri="{FF2B5EF4-FFF2-40B4-BE49-F238E27FC236}">
                <a16:creationId xmlns:a16="http://schemas.microsoft.com/office/drawing/2014/main" id="{C0116899-6816-9DE0-94A8-885CA253DB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294" y="7710478"/>
            <a:ext cx="1751208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329</Words>
  <Application>Microsoft Office PowerPoint</Application>
  <PresentationFormat>Custom</PresentationFormat>
  <Paragraphs>85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 Display</vt:lpstr>
      <vt:lpstr>Arial</vt:lpstr>
      <vt:lpstr>Calibri</vt:lpstr>
      <vt:lpstr>Aptos</vt:lpstr>
      <vt:lpstr>Arial Bold</vt:lpstr>
      <vt:lpstr>Codec Pro ExtraBold</vt:lpstr>
      <vt:lpstr>-apple-system</vt:lpstr>
      <vt:lpstr>Open Sauce</vt:lpstr>
      <vt:lpstr>georgia</vt:lpstr>
      <vt:lpstr>Office Theme</vt:lpstr>
      <vt:lpstr>1_Office Theme</vt:lpstr>
      <vt:lpstr>PowerPoint Presentation</vt:lpstr>
      <vt:lpstr>PowerPoint Presentation</vt:lpstr>
      <vt:lpstr>PowerPoint Presentation</vt:lpstr>
      <vt:lpstr>Meditation Ends All Suffering – Budda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SWIBN Jan 30 slide deck</dc:title>
  <dc:creator>Fran Best</dc:creator>
  <cp:lastModifiedBy>Maeve McCormack</cp:lastModifiedBy>
  <cp:revision>50</cp:revision>
  <dcterms:created xsi:type="dcterms:W3CDTF">2006-08-16T00:00:00Z</dcterms:created>
  <dcterms:modified xsi:type="dcterms:W3CDTF">2024-06-21T12:12:54Z</dcterms:modified>
  <dc:identifier>DAF58c4XUbk</dc:identifier>
</cp:coreProperties>
</file>