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6" r:id="rId5"/>
  </p:sldMasterIdLst>
  <p:notesMasterIdLst>
    <p:notesMasterId r:id="rId22"/>
  </p:notesMasterIdLst>
  <p:sldIdLst>
    <p:sldId id="322" r:id="rId6"/>
    <p:sldId id="349" r:id="rId7"/>
    <p:sldId id="348" r:id="rId8"/>
    <p:sldId id="336" r:id="rId9"/>
    <p:sldId id="333" r:id="rId10"/>
    <p:sldId id="332" r:id="rId11"/>
    <p:sldId id="303" r:id="rId12"/>
    <p:sldId id="267" r:id="rId13"/>
    <p:sldId id="283" r:id="rId14"/>
    <p:sldId id="282" r:id="rId15"/>
    <p:sldId id="337" r:id="rId16"/>
    <p:sldId id="346" r:id="rId17"/>
    <p:sldId id="350" r:id="rId18"/>
    <p:sldId id="347" r:id="rId19"/>
    <p:sldId id="344" r:id="rId20"/>
    <p:sldId id="34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da McTaggart" initials="BM" lastIdx="1" clrIdx="0">
    <p:extLst>
      <p:ext uri="{19B8F6BF-5375-455C-9EA6-DF929625EA0E}">
        <p15:presenceInfo xmlns:p15="http://schemas.microsoft.com/office/powerpoint/2012/main" userId="S::McTaggart.Breda@itsligo.ie::2504b5e2-2cac-4faa-ad04-8080035718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1A79"/>
    <a:srgbClr val="FFFFFF"/>
    <a:srgbClr val="7BB9CB"/>
    <a:srgbClr val="FF791E"/>
    <a:srgbClr val="005B5E"/>
    <a:srgbClr val="FFE8D4"/>
    <a:srgbClr val="ACF5BD"/>
    <a:srgbClr val="F8FF8E"/>
    <a:srgbClr val="C8B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D09A0-A723-4106-B318-F04A0E7CA69A}" v="14" dt="2023-10-31T20:51:28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 snapToGrid="0">
      <p:cViewPr varScale="1">
        <p:scale>
          <a:sx n="56" d="100"/>
          <a:sy n="56" d="100"/>
        </p:scale>
        <p:origin x="54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747BA-072C-9645-A33C-E3DC5506E3F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ED5DB-F729-2E4D-868E-00D13B19B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6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4C787-29C4-6144-ADF8-6CEC7951BA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9586" y="-49313"/>
            <a:ext cx="6379074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11817" y="411313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4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61B52F2-D86D-9943-8144-9A49C197D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82" y="0"/>
            <a:ext cx="121539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6786" y="5266848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6674" y="-49313"/>
            <a:ext cx="6379072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11817" y="411313"/>
            <a:ext cx="1338159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7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AC429-D6DD-2540-8FAC-F48765E4E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64" y="0"/>
            <a:ext cx="121666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3112" y="5460616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6674" y="-49313"/>
            <a:ext cx="6379072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11817" y="411313"/>
            <a:ext cx="1338159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32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DF45315-4519-4240-8B88-944DABDF34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76" y="0"/>
            <a:ext cx="121666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8935" y="5219611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6674" y="-49313"/>
            <a:ext cx="6379072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11817" y="411313"/>
            <a:ext cx="1338159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9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369B6-C9EE-B440-B2F4-92A2978B1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33" y="4063231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40991" y="-49394"/>
            <a:ext cx="6379072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29433" y="781153"/>
            <a:ext cx="1338159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BEFFD-551A-4446-A5E1-4294B09A1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174" y="7779"/>
            <a:ext cx="121539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rcRect/>
          <a:stretch/>
        </p:blipFill>
        <p:spPr>
          <a:xfrm>
            <a:off x="-59586" y="-49312"/>
            <a:ext cx="6379072" cy="699146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11817" y="411313"/>
            <a:ext cx="1338158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1" y="2017264"/>
            <a:ext cx="9088083" cy="406942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3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1. Section One Title</a:t>
            </a:r>
            <a:br>
              <a:rPr lang="en-GB"/>
            </a:br>
            <a:r>
              <a:rPr lang="en-GB"/>
              <a:t>2. Section Two Title</a:t>
            </a:r>
            <a:br>
              <a:rPr lang="en-GB"/>
            </a:br>
            <a:r>
              <a:rPr lang="en-GB"/>
              <a:t>3. Section Three Title</a:t>
            </a:r>
            <a:br>
              <a:rPr lang="en-GB"/>
            </a:br>
            <a:r>
              <a:rPr lang="en-GB"/>
              <a:t>4. Section Four Title</a:t>
            </a:r>
            <a:br>
              <a:rPr lang="en-GB"/>
            </a:br>
            <a:r>
              <a:rPr lang="en-GB"/>
              <a:t>5. Section Five Title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7049956" cy="16699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3440" y="427819"/>
            <a:ext cx="294296" cy="322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8CC404-F1A9-674C-885A-C74BD012CF07}"/>
              </a:ext>
            </a:extLst>
          </p:cNvPr>
          <p:cNvCxnSpPr/>
          <p:nvPr userDrawn="1"/>
        </p:nvCxnSpPr>
        <p:spPr>
          <a:xfrm>
            <a:off x="2750180" y="2701319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D31ECD-E107-1E49-A68D-F6C84E5736F7}"/>
              </a:ext>
            </a:extLst>
          </p:cNvPr>
          <p:cNvCxnSpPr/>
          <p:nvPr userDrawn="1"/>
        </p:nvCxnSpPr>
        <p:spPr>
          <a:xfrm>
            <a:off x="2750180" y="3449940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98E28EF-0B39-244A-B2C0-002E73765E6C}"/>
              </a:ext>
            </a:extLst>
          </p:cNvPr>
          <p:cNvCxnSpPr/>
          <p:nvPr userDrawn="1"/>
        </p:nvCxnSpPr>
        <p:spPr>
          <a:xfrm>
            <a:off x="2750180" y="4209613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F57B40D-4CF0-7749-9710-216AB3BBF499}"/>
              </a:ext>
            </a:extLst>
          </p:cNvPr>
          <p:cNvCxnSpPr/>
          <p:nvPr userDrawn="1"/>
        </p:nvCxnSpPr>
        <p:spPr>
          <a:xfrm>
            <a:off x="2750180" y="4963470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2BDE61-1798-DC4F-A069-2740A53097C2}"/>
              </a:ext>
            </a:extLst>
          </p:cNvPr>
          <p:cNvCxnSpPr/>
          <p:nvPr userDrawn="1"/>
        </p:nvCxnSpPr>
        <p:spPr>
          <a:xfrm>
            <a:off x="2750180" y="5717326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86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1" y="2017264"/>
            <a:ext cx="9088083" cy="406942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3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1. Section One Title</a:t>
            </a:r>
            <a:br>
              <a:rPr lang="en-GB"/>
            </a:br>
            <a:r>
              <a:rPr lang="en-GB"/>
              <a:t>2. Section Two Title</a:t>
            </a:r>
            <a:br>
              <a:rPr lang="en-GB"/>
            </a:br>
            <a:r>
              <a:rPr lang="en-GB"/>
              <a:t>3. Section Three Title</a:t>
            </a:r>
            <a:br>
              <a:rPr lang="en-GB"/>
            </a:br>
            <a:r>
              <a:rPr lang="en-GB"/>
              <a:t>4. Section Four Title</a:t>
            </a:r>
            <a:br>
              <a:rPr lang="en-GB"/>
            </a:br>
            <a:r>
              <a:rPr lang="en-GB"/>
              <a:t>5. Section Five Title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7049956" cy="16699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8CC404-F1A9-674C-885A-C74BD012CF07}"/>
              </a:ext>
            </a:extLst>
          </p:cNvPr>
          <p:cNvCxnSpPr/>
          <p:nvPr userDrawn="1"/>
        </p:nvCxnSpPr>
        <p:spPr>
          <a:xfrm>
            <a:off x="2750180" y="2701319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D31ECD-E107-1E49-A68D-F6C84E5736F7}"/>
              </a:ext>
            </a:extLst>
          </p:cNvPr>
          <p:cNvCxnSpPr/>
          <p:nvPr userDrawn="1"/>
        </p:nvCxnSpPr>
        <p:spPr>
          <a:xfrm>
            <a:off x="2750180" y="3449940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98E28EF-0B39-244A-B2C0-002E73765E6C}"/>
              </a:ext>
            </a:extLst>
          </p:cNvPr>
          <p:cNvCxnSpPr/>
          <p:nvPr userDrawn="1"/>
        </p:nvCxnSpPr>
        <p:spPr>
          <a:xfrm>
            <a:off x="2750180" y="4209613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F57B40D-4CF0-7749-9710-216AB3BBF499}"/>
              </a:ext>
            </a:extLst>
          </p:cNvPr>
          <p:cNvCxnSpPr/>
          <p:nvPr userDrawn="1"/>
        </p:nvCxnSpPr>
        <p:spPr>
          <a:xfrm>
            <a:off x="2750180" y="4963470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2BDE61-1798-DC4F-A069-2740A53097C2}"/>
              </a:ext>
            </a:extLst>
          </p:cNvPr>
          <p:cNvCxnSpPr/>
          <p:nvPr userDrawn="1"/>
        </p:nvCxnSpPr>
        <p:spPr>
          <a:xfrm>
            <a:off x="2750180" y="5717326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506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1" y="2017264"/>
            <a:ext cx="9088083" cy="406942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3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1. Section One Title</a:t>
            </a:r>
            <a:br>
              <a:rPr lang="en-GB"/>
            </a:br>
            <a:r>
              <a:rPr lang="en-GB"/>
              <a:t>2. Section Two Title</a:t>
            </a:r>
            <a:br>
              <a:rPr lang="en-GB"/>
            </a:br>
            <a:r>
              <a:rPr lang="en-GB"/>
              <a:t>3. Section Three Title</a:t>
            </a:r>
            <a:br>
              <a:rPr lang="en-GB"/>
            </a:br>
            <a:r>
              <a:rPr lang="en-GB"/>
              <a:t>4. Section Four Title</a:t>
            </a:r>
            <a:br>
              <a:rPr lang="en-GB"/>
            </a:br>
            <a:r>
              <a:rPr lang="en-GB"/>
              <a:t>5. Section Five Title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7049956" cy="16699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8CC404-F1A9-674C-885A-C74BD012CF07}"/>
              </a:ext>
            </a:extLst>
          </p:cNvPr>
          <p:cNvCxnSpPr/>
          <p:nvPr userDrawn="1"/>
        </p:nvCxnSpPr>
        <p:spPr>
          <a:xfrm>
            <a:off x="2750180" y="2701319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D31ECD-E107-1E49-A68D-F6C84E5736F7}"/>
              </a:ext>
            </a:extLst>
          </p:cNvPr>
          <p:cNvCxnSpPr/>
          <p:nvPr userDrawn="1"/>
        </p:nvCxnSpPr>
        <p:spPr>
          <a:xfrm>
            <a:off x="2750180" y="3449940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98E28EF-0B39-244A-B2C0-002E73765E6C}"/>
              </a:ext>
            </a:extLst>
          </p:cNvPr>
          <p:cNvCxnSpPr/>
          <p:nvPr userDrawn="1"/>
        </p:nvCxnSpPr>
        <p:spPr>
          <a:xfrm>
            <a:off x="2750180" y="4209613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F57B40D-4CF0-7749-9710-216AB3BBF499}"/>
              </a:ext>
            </a:extLst>
          </p:cNvPr>
          <p:cNvCxnSpPr/>
          <p:nvPr userDrawn="1"/>
        </p:nvCxnSpPr>
        <p:spPr>
          <a:xfrm>
            <a:off x="2750180" y="4963470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2BDE61-1798-DC4F-A069-2740A53097C2}"/>
              </a:ext>
            </a:extLst>
          </p:cNvPr>
          <p:cNvCxnSpPr/>
          <p:nvPr userDrawn="1"/>
        </p:nvCxnSpPr>
        <p:spPr>
          <a:xfrm>
            <a:off x="2750180" y="5717326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323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7545544" cy="548237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</a:t>
            </a:r>
            <a:r>
              <a:rPr lang="en-GB"/>
              <a:t> </a:t>
            </a:r>
            <a:r>
              <a:rPr lang="en-GB" err="1"/>
              <a:t>rud</a:t>
            </a:r>
            <a:r>
              <a:rPr lang="en-GB"/>
              <a:t> </a:t>
            </a:r>
            <a:r>
              <a:rPr lang="en-GB" err="1"/>
              <a:t>ndsknfgio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3100074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7545544" cy="548237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</a:t>
            </a:r>
            <a:r>
              <a:rPr lang="en-GB"/>
              <a:t> </a:t>
            </a:r>
            <a:r>
              <a:rPr lang="en-GB" err="1"/>
              <a:t>rud</a:t>
            </a:r>
            <a:r>
              <a:rPr lang="en-GB"/>
              <a:t> </a:t>
            </a:r>
            <a:r>
              <a:rPr lang="en-GB" err="1"/>
              <a:t>ndsknfgio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1402967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AC9509-5DAD-B645-AC23-8073A8FD0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5252" y="5535748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9586" y="-49313"/>
            <a:ext cx="6379074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11817" y="411313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86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7545544" cy="377307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</a:t>
            </a:r>
            <a:r>
              <a:rPr lang="en-GB"/>
              <a:t> </a:t>
            </a:r>
            <a:r>
              <a:rPr lang="en-GB" err="1"/>
              <a:t>rud</a:t>
            </a:r>
            <a:r>
              <a:rPr lang="en-GB"/>
              <a:t> </a:t>
            </a:r>
            <a:r>
              <a:rPr lang="en-GB" err="1"/>
              <a:t>ndsknfgio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1730448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6191048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317411" y="4197168"/>
            <a:ext cx="7545543" cy="232684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57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7"/>
            <a:ext cx="6152137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317411" y="4197168"/>
            <a:ext cx="7545543" cy="232684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1664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Slide Title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703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Slide Title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153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Slide Title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85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75957B-71E7-C041-9F40-8582554AC1F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521" y="1568277"/>
            <a:ext cx="4274288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26755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25D30016-CC25-C046-885D-DA9580FDD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25" y="0"/>
            <a:ext cx="565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4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75957B-71E7-C041-9F40-8582554AC1F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521" y="1568277"/>
            <a:ext cx="4274288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26755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25D30016-CC25-C046-885D-DA9580FDD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25" y="0"/>
            <a:ext cx="565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39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1679944"/>
            <a:ext cx="5027334" cy="431600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58DA818-EDD7-1E4C-A3B8-CC2A4B788F3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102548" y="1679944"/>
            <a:ext cx="4082903" cy="1158949"/>
          </a:xfrm>
        </p:spPr>
        <p:txBody>
          <a:bodyPr lIns="0" tIns="0" rIns="0" bIns="0" numCol="2" spcCol="14400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414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1679944"/>
            <a:ext cx="5027334" cy="431600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58DA818-EDD7-1E4C-A3B8-CC2A4B788F3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102548" y="1679944"/>
            <a:ext cx="4082903" cy="1158949"/>
          </a:xfrm>
        </p:spPr>
        <p:txBody>
          <a:bodyPr lIns="0" tIns="0" rIns="0" bIns="0" numCol="2" spcCol="14400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5563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EFE85-4039-3F49-A652-B3E33A770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48" y="321185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4389" y="-66734"/>
            <a:ext cx="6379074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4543" y="2172241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03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C9E234C5-41AD-BC4C-805D-BFF4F9B464F7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548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70908-C5E9-ED4E-B6C0-66FBB3AED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6548" y="2668668"/>
            <a:ext cx="1173125" cy="100771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93994D-2AC6-E644-A2BF-D43361842C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2938" y="2668668"/>
            <a:ext cx="1234516" cy="91450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AFAF947-D119-2944-A052-C84617CAB7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04801" y="2668668"/>
            <a:ext cx="836565" cy="84007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9E84638-5AC7-D84D-AC1A-6DBCA52623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01410" y="2656846"/>
            <a:ext cx="910682" cy="914503"/>
          </a:xfrm>
          <a:prstGeom prst="rect">
            <a:avLst/>
          </a:prstGeom>
        </p:spPr>
      </p:pic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925101-B2A8-4447-A8E7-17D5091B3C5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6547" y="3918097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8FF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Title Goes into this text clip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428899-F650-0F4D-B9A5-DC0A0DAF8BD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66585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Title Goes into this text clip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B2084088-A905-F248-AB5D-5FE4FD7B844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8363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ACF5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Title Goes into this text clip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85F4EE54-A6EA-A140-80FB-57BE72393F2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10141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Title Goes into this text clip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FBEBC38-594B-744A-9763-3A3000B8D85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015223" y="4699500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C3EEA7A9-E2BA-F443-93B6-DDE98E58A05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662938" y="4699499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EC54463-BE53-2B4B-9558-7E4A8C89B6CB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364945" y="4699498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4AB01D1-4A95-9745-A51D-DA5A7775E19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9089984" y="4699497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601078-79D7-6A47-9C30-441E452B3CAC}"/>
              </a:ext>
            </a:extLst>
          </p:cNvPr>
          <p:cNvCxnSpPr/>
          <p:nvPr userDrawn="1"/>
        </p:nvCxnSpPr>
        <p:spPr>
          <a:xfrm>
            <a:off x="893134" y="3918096"/>
            <a:ext cx="0" cy="2791048"/>
          </a:xfrm>
          <a:prstGeom prst="line">
            <a:avLst/>
          </a:prstGeom>
          <a:ln w="12700">
            <a:solidFill>
              <a:srgbClr val="F8FF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F61E6A-0B92-6B4E-9CF0-AA1894C8F853}"/>
              </a:ext>
            </a:extLst>
          </p:cNvPr>
          <p:cNvCxnSpPr/>
          <p:nvPr userDrawn="1"/>
        </p:nvCxnSpPr>
        <p:spPr>
          <a:xfrm>
            <a:off x="3533552" y="3918096"/>
            <a:ext cx="0" cy="2791048"/>
          </a:xfrm>
          <a:prstGeom prst="line">
            <a:avLst/>
          </a:prstGeom>
          <a:ln w="12700"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1D90E11-8272-8D4A-9725-F0CC1C342507}"/>
              </a:ext>
            </a:extLst>
          </p:cNvPr>
          <p:cNvCxnSpPr/>
          <p:nvPr userDrawn="1"/>
        </p:nvCxnSpPr>
        <p:spPr>
          <a:xfrm>
            <a:off x="6230677" y="3918096"/>
            <a:ext cx="0" cy="2791048"/>
          </a:xfrm>
          <a:prstGeom prst="line">
            <a:avLst/>
          </a:prstGeom>
          <a:ln w="12700">
            <a:solidFill>
              <a:srgbClr val="ACF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DE4220-D63B-5B4D-B04B-B995BBC863DF}"/>
              </a:ext>
            </a:extLst>
          </p:cNvPr>
          <p:cNvCxnSpPr/>
          <p:nvPr userDrawn="1"/>
        </p:nvCxnSpPr>
        <p:spPr>
          <a:xfrm>
            <a:off x="8959701" y="3918096"/>
            <a:ext cx="0" cy="2791048"/>
          </a:xfrm>
          <a:prstGeom prst="line">
            <a:avLst/>
          </a:prstGeom>
          <a:ln w="12700"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31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548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70908-C5E9-ED4E-B6C0-66FBB3AED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6548" y="2668668"/>
            <a:ext cx="1173125" cy="100771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93994D-2AC6-E644-A2BF-D43361842C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2938" y="2668668"/>
            <a:ext cx="1234516" cy="91450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AFAF947-D119-2944-A052-C84617CAB7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04801" y="2668668"/>
            <a:ext cx="836565" cy="84007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9E84638-5AC7-D84D-AC1A-6DBCA52623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01410" y="2656846"/>
            <a:ext cx="910682" cy="914503"/>
          </a:xfrm>
          <a:prstGeom prst="rect">
            <a:avLst/>
          </a:prstGeom>
        </p:spPr>
      </p:pic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925101-B2A8-4447-A8E7-17D5091B3C5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6547" y="3918097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Title Goes into this text clip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428899-F650-0F4D-B9A5-DC0A0DAF8BD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66585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Title Goes into this text clip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B2084088-A905-F248-AB5D-5FE4FD7B844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8363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ACF5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Title Goes into this text clip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85F4EE54-A6EA-A140-80FB-57BE72393F2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10141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Title Goes into this text clip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FBEBC38-594B-744A-9763-3A3000B8D85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015223" y="4699500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C3EEA7A9-E2BA-F443-93B6-DDE98E58A05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662938" y="4699499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EC54463-BE53-2B4B-9558-7E4A8C89B6CB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364945" y="4699498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4AB01D1-4A95-9745-A51D-DA5A7775E19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9089984" y="4699497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601078-79D7-6A47-9C30-441E452B3CAC}"/>
              </a:ext>
            </a:extLst>
          </p:cNvPr>
          <p:cNvCxnSpPr/>
          <p:nvPr userDrawn="1"/>
        </p:nvCxnSpPr>
        <p:spPr>
          <a:xfrm>
            <a:off x="893134" y="3918096"/>
            <a:ext cx="0" cy="2791048"/>
          </a:xfrm>
          <a:prstGeom prst="line">
            <a:avLst/>
          </a:prstGeom>
          <a:ln w="12700"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F61E6A-0B92-6B4E-9CF0-AA1894C8F853}"/>
              </a:ext>
            </a:extLst>
          </p:cNvPr>
          <p:cNvCxnSpPr/>
          <p:nvPr userDrawn="1"/>
        </p:nvCxnSpPr>
        <p:spPr>
          <a:xfrm>
            <a:off x="3533552" y="3918096"/>
            <a:ext cx="0" cy="2791048"/>
          </a:xfrm>
          <a:prstGeom prst="line">
            <a:avLst/>
          </a:prstGeom>
          <a:ln w="12700"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1D90E11-8272-8D4A-9725-F0CC1C342507}"/>
              </a:ext>
            </a:extLst>
          </p:cNvPr>
          <p:cNvCxnSpPr/>
          <p:nvPr userDrawn="1"/>
        </p:nvCxnSpPr>
        <p:spPr>
          <a:xfrm>
            <a:off x="6230677" y="3918096"/>
            <a:ext cx="0" cy="2791048"/>
          </a:xfrm>
          <a:prstGeom prst="line">
            <a:avLst/>
          </a:prstGeom>
          <a:ln w="12700">
            <a:solidFill>
              <a:srgbClr val="ACF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DE4220-D63B-5B4D-B04B-B995BBC863DF}"/>
              </a:ext>
            </a:extLst>
          </p:cNvPr>
          <p:cNvCxnSpPr/>
          <p:nvPr userDrawn="1"/>
        </p:nvCxnSpPr>
        <p:spPr>
          <a:xfrm>
            <a:off x="8959701" y="3918096"/>
            <a:ext cx="0" cy="2791048"/>
          </a:xfrm>
          <a:prstGeom prst="line">
            <a:avLst/>
          </a:prstGeom>
          <a:ln w="12700"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697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548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5E0DB7-9C63-E64A-8CDC-0D6174CA42A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6548" y="2842829"/>
            <a:ext cx="4214038" cy="327089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</a:t>
            </a:r>
            <a:r>
              <a:rPr lang="en-GB"/>
              <a:t> </a:t>
            </a:r>
            <a:r>
              <a:rPr lang="en-GB" err="1"/>
              <a:t>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</a:t>
            </a:r>
            <a:r>
              <a:rPr lang="en-GB" err="1"/>
              <a:t>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.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D29CE4-ACED-DF48-B58B-456494614433}"/>
              </a:ext>
            </a:extLst>
          </p:cNvPr>
          <p:cNvSpPr/>
          <p:nvPr userDrawn="1"/>
        </p:nvSpPr>
        <p:spPr>
          <a:xfrm>
            <a:off x="6599276" y="0"/>
            <a:ext cx="5162175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sport, athletic game&#10;&#10;Description automatically generated">
            <a:extLst>
              <a:ext uri="{FF2B5EF4-FFF2-40B4-BE49-F238E27FC236}">
                <a16:creationId xmlns:a16="http://schemas.microsoft.com/office/drawing/2014/main" id="{F1CF6490-9436-E042-8DB3-A62F5E4F2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3041" y="838332"/>
            <a:ext cx="4463350" cy="51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2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548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3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5E0DB7-9C63-E64A-8CDC-0D6174CA42A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6548" y="2842829"/>
            <a:ext cx="4214038" cy="327089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</a:t>
            </a:r>
            <a:r>
              <a:rPr lang="en-GB"/>
              <a:t> </a:t>
            </a:r>
            <a:r>
              <a:rPr lang="en-GB" err="1"/>
              <a:t>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</a:t>
            </a:r>
            <a:r>
              <a:rPr lang="en-GB" err="1"/>
              <a:t>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.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D29CE4-ACED-DF48-B58B-456494614433}"/>
              </a:ext>
            </a:extLst>
          </p:cNvPr>
          <p:cNvSpPr/>
          <p:nvPr userDrawn="1"/>
        </p:nvSpPr>
        <p:spPr>
          <a:xfrm>
            <a:off x="6599276" y="0"/>
            <a:ext cx="5162175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sport, athletic game&#10;&#10;Description automatically generated">
            <a:extLst>
              <a:ext uri="{FF2B5EF4-FFF2-40B4-BE49-F238E27FC236}">
                <a16:creationId xmlns:a16="http://schemas.microsoft.com/office/drawing/2014/main" id="{F1CF6490-9436-E042-8DB3-A62F5E4F2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3041" y="838332"/>
            <a:ext cx="4463350" cy="51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Page Templat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5162176" y="0"/>
            <a:ext cx="6595420" cy="6858000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D29CE4-ACED-DF48-B58B-456494614433}"/>
              </a:ext>
            </a:extLst>
          </p:cNvPr>
          <p:cNvSpPr/>
          <p:nvPr userDrawn="1"/>
        </p:nvSpPr>
        <p:spPr>
          <a:xfrm>
            <a:off x="0" y="0"/>
            <a:ext cx="5162175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4731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54731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3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5E0DB7-9C63-E64A-8CDC-0D6174CA42A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54731" y="2842829"/>
            <a:ext cx="4214038" cy="327089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</a:t>
            </a:r>
            <a:r>
              <a:rPr lang="en-GB"/>
              <a:t> </a:t>
            </a:r>
            <a:r>
              <a:rPr lang="en-GB" err="1"/>
              <a:t>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</a:t>
            </a:r>
            <a:r>
              <a:rPr lang="en-GB" err="1"/>
              <a:t>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F6490-9436-E042-8DB3-A62F5E4F2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825" y="1097399"/>
            <a:ext cx="4463350" cy="46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5162176" y="0"/>
            <a:ext cx="6595420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4731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54731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3" cy="322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5E0DB7-9C63-E64A-8CDC-0D6174CA42A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54731" y="2842829"/>
            <a:ext cx="4214038" cy="327089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</a:t>
            </a:r>
            <a:r>
              <a:rPr lang="en-GB"/>
              <a:t> </a:t>
            </a:r>
            <a:r>
              <a:rPr lang="en-GB" err="1"/>
              <a:t>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</a:t>
            </a:r>
            <a:r>
              <a:rPr lang="en-GB" err="1"/>
              <a:t>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F6490-9436-E042-8DB3-A62F5E4F2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825" y="1097399"/>
            <a:ext cx="4463350" cy="46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5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3308" y="488593"/>
            <a:ext cx="2132469" cy="114679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Galway City  |  Mayo  |  Connemara  |  </a:t>
            </a:r>
            <a:r>
              <a:rPr lang="en-GB" err="1"/>
              <a:t>Mountbellew</a:t>
            </a:r>
            <a:r>
              <a:rPr lang="en-GB"/>
              <a:t>  |  Letterkenny  |  </a:t>
            </a:r>
            <a:r>
              <a:rPr lang="en-GB" err="1"/>
              <a:t>Killybegs</a:t>
            </a:r>
            <a:r>
              <a:rPr lang="en-GB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3018838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08" y="488593"/>
            <a:ext cx="2132468" cy="114679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Galway City  |  Mayo  |  Connemara  |  </a:t>
            </a:r>
            <a:r>
              <a:rPr lang="en-GB" err="1"/>
              <a:t>Mountbellew</a:t>
            </a:r>
            <a:r>
              <a:rPr lang="en-GB"/>
              <a:t>  |  Letterkenny  |  </a:t>
            </a:r>
            <a:r>
              <a:rPr lang="en-GB" err="1"/>
              <a:t>Killybegs</a:t>
            </a:r>
            <a:r>
              <a:rPr lang="en-GB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3141751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08" y="488593"/>
            <a:ext cx="2132468" cy="1146793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Galway City  |  Mayo  |  Connemara  |  </a:t>
            </a:r>
            <a:r>
              <a:rPr lang="en-GB" err="1"/>
              <a:t>Mountbellew</a:t>
            </a:r>
            <a:r>
              <a:rPr lang="en-GB"/>
              <a:t>  |  Letterkenny  |  </a:t>
            </a:r>
            <a:r>
              <a:rPr lang="en-GB" err="1"/>
              <a:t>Killybegs</a:t>
            </a:r>
            <a:r>
              <a:rPr lang="en-GB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112484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09" y="488593"/>
            <a:ext cx="2132466" cy="1146793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Galway City  |  Mayo  |  Connemara  |  </a:t>
            </a:r>
            <a:r>
              <a:rPr lang="en-GB" err="1"/>
              <a:t>Mountbellew</a:t>
            </a:r>
            <a:r>
              <a:rPr lang="en-GB"/>
              <a:t>  |  Letterkenny  |  </a:t>
            </a:r>
            <a:r>
              <a:rPr lang="en-GB" err="1"/>
              <a:t>Killybegs</a:t>
            </a:r>
            <a:r>
              <a:rPr lang="en-GB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3632934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7204ACA-0617-C742-B26E-A12CFF6F3A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02" y="0"/>
            <a:ext cx="121539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7483" y="411313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9586" y="-49313"/>
            <a:ext cx="6379074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11817" y="411313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3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09" y="488593"/>
            <a:ext cx="2132466" cy="114679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Galway City  |  Mayo  |  Connemara  |  </a:t>
            </a:r>
            <a:r>
              <a:rPr lang="en-GB" err="1"/>
              <a:t>Mountbellew</a:t>
            </a:r>
            <a:r>
              <a:rPr lang="en-GB"/>
              <a:t>  |  Letterkenny  |  </a:t>
            </a:r>
            <a:r>
              <a:rPr lang="en-GB" err="1"/>
              <a:t>Killybegs</a:t>
            </a:r>
            <a:r>
              <a:rPr lang="en-GB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294872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10" y="488593"/>
            <a:ext cx="2132464" cy="114679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Galway City  |  Mayo  |  Connemara  |  </a:t>
            </a:r>
            <a:r>
              <a:rPr lang="en-GB" err="1"/>
              <a:t>Mountbellew</a:t>
            </a:r>
            <a:r>
              <a:rPr lang="en-GB"/>
              <a:t>  |  Letterkenny  |  </a:t>
            </a:r>
            <a:r>
              <a:rPr lang="en-GB" err="1"/>
              <a:t>Killybegs</a:t>
            </a:r>
            <a:r>
              <a:rPr lang="en-GB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1122510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1C1B-2D6A-47EB-BE49-C4B557065EDD}" type="datetimeFigureOut">
              <a:rPr lang="en-IE" smtClean="0"/>
              <a:t>03/11/2023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3087-E4F7-4AF4-9589-2CFD21E3AED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9848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1C1B-2D6A-47EB-BE49-C4B557065EDD}" type="datetimeFigureOut">
              <a:rPr lang="en-IE" smtClean="0"/>
              <a:t>03/11/2023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3087-E4F7-4AF4-9589-2CFD21E3AED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401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1C1B-2D6A-47EB-BE49-C4B557065EDD}" type="datetimeFigureOut">
              <a:rPr lang="en-IE" smtClean="0"/>
              <a:t>03/11/2023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3087-E4F7-4AF4-9589-2CFD21E3AED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6555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A57C-A6B3-3CF0-A218-8E32A9710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4C7E3-2F49-4CA4-0665-50B048943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E7CEC-330C-254F-9D4D-660C19E2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7503-3A87-4042-A81B-AC04669F1A6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E7B2-3C8E-9D6D-2C4C-03B5A07B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2A098-8641-9F3B-9C6D-047842AD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A777-8800-9443-8004-CC136FAF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3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1515D7F-DEC0-EE4E-807C-7ECD0CDFA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14" y="0"/>
            <a:ext cx="121539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9586" y="-49313"/>
            <a:ext cx="6379073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11817" y="411313"/>
            <a:ext cx="1338160" cy="1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8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65639-54B2-DE44-BF40-CDD06589B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64" y="0"/>
            <a:ext cx="121666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rcRect/>
          <a:stretch/>
        </p:blipFill>
        <p:spPr>
          <a:xfrm>
            <a:off x="-59586" y="-49313"/>
            <a:ext cx="6379073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11817" y="411313"/>
            <a:ext cx="1338160" cy="1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18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90CFDE5-0CFF-C547-BD96-AC1F3E4F6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14" y="0"/>
            <a:ext cx="121539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9586" y="-49313"/>
            <a:ext cx="6379073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11817" y="411313"/>
            <a:ext cx="1338159" cy="1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6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F99C8-8A8C-5948-9A2C-9B93961AE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64" y="0"/>
            <a:ext cx="121666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032" y="314367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66895" y="-45469"/>
            <a:ext cx="6379073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46032" y="5143499"/>
            <a:ext cx="1338159" cy="1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7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37C2A-ACA1-E84D-9E02-99BED8B05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02" y="0"/>
            <a:ext cx="121539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6786" y="5266848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6674" y="-49313"/>
            <a:ext cx="6379072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11817" y="411313"/>
            <a:ext cx="1338159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3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ABF38-DA5A-D347-A148-C44CAE559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EA475-38F4-5545-A062-A347C38E8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687B-FC81-7E44-94FB-1E4E13EE2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D1E78-81D4-B94E-B52E-D499FAE80EB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094AF-E6B8-D542-B554-B9BB5331F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EF49-CFC8-3F47-AE35-D1C2A0567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4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6" r:id="rId2"/>
    <p:sldLayoutId id="2147483707" r:id="rId3"/>
    <p:sldLayoutId id="2147483660" r:id="rId4"/>
    <p:sldLayoutId id="2147483661" r:id="rId5"/>
    <p:sldLayoutId id="2147483709" r:id="rId6"/>
    <p:sldLayoutId id="2147483662" r:id="rId7"/>
    <p:sldLayoutId id="2147483708" r:id="rId8"/>
    <p:sldLayoutId id="2147483663" r:id="rId9"/>
    <p:sldLayoutId id="2147483704" r:id="rId10"/>
    <p:sldLayoutId id="2147483705" r:id="rId11"/>
    <p:sldLayoutId id="2147483710" r:id="rId12"/>
    <p:sldLayoutId id="2147483711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14" r:id="rId42"/>
    <p:sldLayoutId id="2147483715" r:id="rId43"/>
    <p:sldLayoutId id="2147483716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17E03-AB3F-F941-BAA6-88BD7607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E644A-0AAD-4E4F-9221-F6F5B6558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D75E6-6DAF-994D-A12D-DAB7BCC3E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57503-3A87-4042-A81B-AC04669F1A6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16EFF-7577-5742-8FBB-FD0F24505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42C3E-8768-5345-8D34-FDA6D057E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CA777-8800-9443-8004-CC136FAF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4FF5E-0BEB-6645-B3A2-005B6CA3ABA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0FAB4-42D9-B941-AF5D-0FF2A1F9CFE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E29912-09FB-3145-A51D-C7430BD1847C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387DE0-451D-A047-9473-BA497EAD9E6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67A351-3040-714E-9C5D-E1799B1D8FF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4A5153-756A-1447-AEE0-7B73DC77A18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F9A4C7-5E85-2043-A134-C2D16E40AC5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EA40A5-32B4-4043-A85D-EC409D3E40B5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40703F-BF49-CF4C-A69D-75000F0E29F5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321">
            <a:extLst>
              <a:ext uri="{FF2B5EF4-FFF2-40B4-BE49-F238E27FC236}">
                <a16:creationId xmlns:a16="http://schemas.microsoft.com/office/drawing/2014/main" id="{3FB22D99-75A7-4F0A-ADC2-ED3D8E17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8145" y="4704396"/>
            <a:ext cx="5512955" cy="985204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Dr. Valerie McTaggart</a:t>
            </a:r>
            <a:br>
              <a:rPr lang="en-US" sz="2200" dirty="0"/>
            </a:br>
            <a:r>
              <a:rPr lang="en-US" sz="2200" dirty="0"/>
              <a:t>Head of  the Department Business</a:t>
            </a:r>
          </a:p>
        </p:txBody>
      </p:sp>
    </p:spTree>
    <p:extLst>
      <p:ext uri="{BB962C8B-B14F-4D97-AF65-F5344CB8AC3E}">
        <p14:creationId xmlns:p14="http://schemas.microsoft.com/office/powerpoint/2010/main" val="320953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3F6D85-DAA4-499B-8E20-CF0758EB46BF}"/>
              </a:ext>
            </a:extLst>
          </p:cNvPr>
          <p:cNvSpPr/>
          <p:nvPr/>
        </p:nvSpPr>
        <p:spPr>
          <a:xfrm>
            <a:off x="337625" y="478302"/>
            <a:ext cx="731520" cy="570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IE" sz="3200" dirty="0">
                <a:solidFill>
                  <a:schemeClr val="tx1"/>
                </a:solidFill>
              </a:rPr>
              <a:t>Project Implementation Plan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D7B00C-6119-41F4-B4CA-7564E07CD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561" y="350520"/>
            <a:ext cx="9738360" cy="582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8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A7DC-249A-891B-9BBE-DA055040BC3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D8C2-9A61-CA48-FDFA-F14E07375C8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4F207-CBC9-4A45-892D-3BE66D8FB8E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57A626-EDEF-BCBA-AA3B-AF92B8879EA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FB4B1F-CF63-BFAF-B3C6-4338013504C7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5ADC8-4258-7502-0D0C-0B09944A9A1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932EA5-C7D8-5D0D-EC50-4703F9D60D8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5325F5-7953-F009-AA24-936B7F5D5FA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B94B54-91C8-A2B5-EEE1-AF080607F4FB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76D7180-A226-6F45-D610-A502EAA81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392" y="604316"/>
            <a:ext cx="5926848" cy="1524631"/>
          </a:xfrm>
        </p:spPr>
        <p:txBody>
          <a:bodyPr>
            <a:normAutofit/>
          </a:bodyPr>
          <a:lstStyle/>
          <a:p>
            <a:r>
              <a:rPr lang="en-GB" sz="1600" dirty="0"/>
              <a:t>Combining Work Experience with Digital Learning</a:t>
            </a:r>
            <a:endParaRPr lang="en-IE" sz="1600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07A80A7-CC67-69F9-FC14-818AF8D9EF06}"/>
              </a:ext>
            </a:extLst>
          </p:cNvPr>
          <p:cNvSpPr txBox="1">
            <a:spLocks/>
          </p:cNvSpPr>
          <p:nvPr/>
        </p:nvSpPr>
        <p:spPr>
          <a:xfrm>
            <a:off x="666684" y="5480552"/>
            <a:ext cx="10187244" cy="4133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rgbClr val="001A7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solidFill>
                  <a:schemeClr val="tx1"/>
                </a:solidFill>
              </a:rPr>
              <a:t>Kaplan,A</a:t>
            </a:r>
            <a:r>
              <a:rPr lang="en-GB" sz="1400" dirty="0">
                <a:solidFill>
                  <a:schemeClr val="tx1"/>
                </a:solidFill>
              </a:rPr>
              <a:t>. (2022) “Combining Work Experience with Digital Learning” Cambridge University Press  ISBN: 9781108838900 (Chapter 13; McTaggart, V)</a:t>
            </a:r>
            <a:endParaRPr lang="en-IE" sz="14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EBA2AA-F21B-B82F-4CEE-92488F0F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504" y="1563623"/>
            <a:ext cx="2965604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2C28-9924-170C-6CC1-2E2077B4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483" y="1208520"/>
            <a:ext cx="8499940" cy="5482377"/>
          </a:xfrm>
        </p:spPr>
        <p:txBody>
          <a:bodyPr>
            <a:normAutofit fontScale="90000"/>
          </a:bodyPr>
          <a:lstStyle/>
          <a:p>
            <a:r>
              <a:rPr lang="en-GB" dirty="0"/>
              <a:t>Can you combine your expertise with someone in SWINB to create a new business opportunity?</a:t>
            </a:r>
            <a:br>
              <a:rPr lang="en-GB" dirty="0"/>
            </a:br>
            <a:r>
              <a:rPr lang="en-GB" dirty="0"/>
              <a:t>Can you join with a colleague to undertake joint marketing initiatives?</a:t>
            </a:r>
            <a:br>
              <a:rPr lang="en-GB" dirty="0"/>
            </a:br>
            <a:r>
              <a:rPr lang="en-GB" dirty="0"/>
              <a:t>Can you share office space with complementary services, i.e. HR, finance, insurance</a:t>
            </a:r>
            <a:br>
              <a:rPr lang="en-GB" dirty="0"/>
            </a:br>
            <a:br>
              <a:rPr lang="en-GB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2DAB7-7B63-155E-6591-CF5CF9B177F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99FA9-DE61-3D5B-DF9A-B836E0D5B5F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06CA9-D397-F042-07EC-8E34D9EF625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C322A-E476-34B2-A1C7-750B34FE03B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F9586B-77B8-83BF-E44C-8C6A6A1CB1BC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C8FB15-C452-733F-4509-F144E4697777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F94416-10DC-0955-643A-7844C11C685C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F47E47-115F-848F-E9A8-CC98EDEF304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8DDEDE-8248-150A-5443-CED09295D055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2AA6CD-4117-6B01-60E7-D23FA955B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88" y="147116"/>
            <a:ext cx="5282184" cy="1524631"/>
          </a:xfrm>
        </p:spPr>
        <p:txBody>
          <a:bodyPr>
            <a:normAutofit/>
          </a:bodyPr>
          <a:lstStyle/>
          <a:p>
            <a:r>
              <a:rPr lang="en-IE" sz="3600" dirty="0"/>
              <a:t>Entrepreneurial Ecosystem</a:t>
            </a:r>
            <a:br>
              <a:rPr lang="en-IE" sz="3600" dirty="0"/>
            </a:br>
            <a:endParaRPr lang="en-IE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C750F0-E3C3-9FE3-0E9C-8A4DB13E9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" y="1828800"/>
            <a:ext cx="2216689" cy="370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15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D337-390A-F438-538A-5DB2D3416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the SWINB Ecosystem look like?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860FD-258B-8E43-7A33-87A46CAF50C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9ED57-AE90-6CA3-C0E7-58E7AAD9E48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BD073-B3FE-539F-25FE-9C15B35A6FA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18AEFC-2408-703E-BC46-D587F5EAD7B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BE2DC3-1627-D882-8D6E-7856404C211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CE8771-84AF-E0D3-73E8-8C882DA7257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A71876-E28E-C266-4F7B-026B15C59E3D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6367F-1A23-8340-CCDC-CD077F98A13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0397DE-96C6-F23A-9FA3-D448708FE6AB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1680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27AE-EBC0-E069-C06F-F75991DE4AD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982A-F96F-39EA-04FD-34B57273776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576CF-6619-CE87-FA9A-8B780D630C1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10A159-A80F-410D-5E38-C5AB98847C3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AA152-DD0E-E907-5DE6-A53901F2B2C7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4FFF9-495E-7BB0-068A-006EC70B0662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4D49A5-C3C6-B5E5-58E6-16F730AF4175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F98911-A1C7-2440-68C6-CCF74796DBFF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EB91A6-C715-B0FC-A963-BB683AAB0750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47049E-C526-B937-DD9F-6001DA1A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83" y="289179"/>
            <a:ext cx="11045952" cy="627964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</a:t>
            </a:r>
            <a:b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D8BD92-C473-EE2E-8209-7DFF552E382F}"/>
              </a:ext>
            </a:extLst>
          </p:cNvPr>
          <p:cNvSpPr/>
          <p:nvPr/>
        </p:nvSpPr>
        <p:spPr>
          <a:xfrm>
            <a:off x="1551402" y="862984"/>
            <a:ext cx="8891046" cy="545968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Customers</a:t>
            </a: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7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03BFA2-EB28-3AF9-7F42-52478BBDE319}"/>
              </a:ext>
            </a:extLst>
          </p:cNvPr>
          <p:cNvSpPr/>
          <p:nvPr/>
        </p:nvSpPr>
        <p:spPr>
          <a:xfrm>
            <a:off x="2460960" y="1416219"/>
            <a:ext cx="6923650" cy="4458545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Networks</a:t>
            </a: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1"/>
              </a:solidFill>
              <a:latin typeface="Calibri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1"/>
              </a:solidFill>
              <a:latin typeface="Calibri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1"/>
              </a:solidFill>
              <a:latin typeface="Calibri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1"/>
              </a:solidFill>
              <a:latin typeface="Calibri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1"/>
              </a:solidFill>
              <a:latin typeface="Calibri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1"/>
              </a:solidFill>
              <a:latin typeface="Calibri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1"/>
              </a:solidFill>
              <a:latin typeface="Calibri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1901CDC-0E7E-43D9-F01B-C0C360C6FB10}"/>
              </a:ext>
            </a:extLst>
          </p:cNvPr>
          <p:cNvSpPr/>
          <p:nvPr/>
        </p:nvSpPr>
        <p:spPr>
          <a:xfrm>
            <a:off x="3012067" y="2382061"/>
            <a:ext cx="1544467" cy="74594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Retail Outlet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ED4CED-9D5E-4C47-234B-96DA363B7A83}"/>
              </a:ext>
            </a:extLst>
          </p:cNvPr>
          <p:cNvCxnSpPr>
            <a:cxnSpLocks/>
          </p:cNvCxnSpPr>
          <p:nvPr/>
        </p:nvCxnSpPr>
        <p:spPr>
          <a:xfrm flipH="1">
            <a:off x="3383280" y="3128004"/>
            <a:ext cx="265176" cy="59918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A812CA7-B17C-A4FC-E3E7-0114A7A487D5}"/>
              </a:ext>
            </a:extLst>
          </p:cNvPr>
          <p:cNvSpPr/>
          <p:nvPr/>
        </p:nvSpPr>
        <p:spPr>
          <a:xfrm>
            <a:off x="2734700" y="3727185"/>
            <a:ext cx="1544467" cy="745944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 up nail bar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A0E6FE-76AF-DF46-981D-12DFFC70051E}"/>
              </a:ext>
            </a:extLst>
          </p:cNvPr>
          <p:cNvSpPr/>
          <p:nvPr/>
        </p:nvSpPr>
        <p:spPr>
          <a:xfrm>
            <a:off x="6254857" y="1932448"/>
            <a:ext cx="1448055" cy="724559"/>
          </a:xfrm>
          <a:prstGeom prst="ellipse">
            <a:avLst/>
          </a:prstGeom>
          <a:solidFill>
            <a:srgbClr val="8CC6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8CC640"/>
                </a:highlight>
                <a:uLnTx/>
                <a:uFillTx/>
                <a:latin typeface="Calibri"/>
                <a:ea typeface="+mn-ea"/>
                <a:cs typeface="+mn-cs"/>
              </a:rPr>
              <a:t>Parent services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8CC64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6314C0-1D14-2DE4-1F75-8F6D4FB24B63}"/>
              </a:ext>
            </a:extLst>
          </p:cNvPr>
          <p:cNvSpPr/>
          <p:nvPr/>
        </p:nvSpPr>
        <p:spPr>
          <a:xfrm>
            <a:off x="6464779" y="3145305"/>
            <a:ext cx="1448056" cy="100037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Hair and make up services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FB16FA3-FC5D-F886-F513-8FF5339B97C7}"/>
              </a:ext>
            </a:extLst>
          </p:cNvPr>
          <p:cNvSpPr/>
          <p:nvPr/>
        </p:nvSpPr>
        <p:spPr>
          <a:xfrm>
            <a:off x="5386335" y="4241703"/>
            <a:ext cx="1612122" cy="1158215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Photography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61B21D-C91D-B14B-DE07-C6BCDEBCFCFA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6978885" y="2657007"/>
            <a:ext cx="463468" cy="54709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8CD07-7AFD-3E1C-44CF-6C3098145566}"/>
              </a:ext>
            </a:extLst>
          </p:cNvPr>
          <p:cNvCxnSpPr>
            <a:cxnSpLocks/>
          </p:cNvCxnSpPr>
          <p:nvPr/>
        </p:nvCxnSpPr>
        <p:spPr>
          <a:xfrm>
            <a:off x="6481297" y="3741133"/>
            <a:ext cx="56983" cy="55985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7563E78-EA5E-8C1B-6F5D-E542527E0A92}"/>
              </a:ext>
            </a:extLst>
          </p:cNvPr>
          <p:cNvCxnSpPr>
            <a:cxnSpLocks/>
          </p:cNvCxnSpPr>
          <p:nvPr/>
        </p:nvCxnSpPr>
        <p:spPr>
          <a:xfrm flipH="1" flipV="1">
            <a:off x="3784300" y="4473129"/>
            <a:ext cx="1729532" cy="64485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144C6E7-A461-218F-B7C6-18E1F07D9A7E}"/>
              </a:ext>
            </a:extLst>
          </p:cNvPr>
          <p:cNvCxnSpPr>
            <a:cxnSpLocks/>
            <a:stCxn id="16" idx="7"/>
            <a:endCxn id="20" idx="2"/>
          </p:cNvCxnSpPr>
          <p:nvPr/>
        </p:nvCxnSpPr>
        <p:spPr>
          <a:xfrm flipV="1">
            <a:off x="4330352" y="2294728"/>
            <a:ext cx="1924505" cy="19657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127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4511-90C8-5EA6-B4B4-7C0B51818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key is</a:t>
            </a:r>
            <a:br>
              <a:rPr lang="en-GB" dirty="0"/>
            </a:br>
            <a:r>
              <a:rPr lang="en-GB" dirty="0"/>
              <a:t>Mutually beneficial</a:t>
            </a:r>
            <a:br>
              <a:rPr lang="en-GB" dirty="0"/>
            </a:br>
            <a:r>
              <a:rPr lang="en-GB" dirty="0"/>
              <a:t>Everyone takes ownership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3CA74-9173-5044-3BD8-1C3DFE17A19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F85400-EF36-CFA9-3A31-1CCF1820C89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FFF60-7588-038D-4776-1F6AE8429620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8EA7BE-2BFE-0EF1-49AC-809FCE4F16F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2EFA6D-6479-4167-9D3C-DC757F83053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288CDC-4EC6-8700-7C4E-8C5CBFF0792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8BDD76-68FC-4F86-A236-17BAC1FA829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CBBCB2-BEB4-4B20-93EE-4AAB734C543F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FDBEE3-5BFA-9948-3EC6-9105CD51CA1E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2C4E32-295D-D614-32E6-EE46778ED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Finally</a:t>
            </a:r>
            <a:endParaRPr lang="en-IE" sz="3200" dirty="0"/>
          </a:p>
        </p:txBody>
      </p:sp>
      <p:pic>
        <p:nvPicPr>
          <p:cNvPr id="1026" name="Picture 2" descr="Key - definition and meaning with pictures | Picture Dictionary &amp; Books">
            <a:extLst>
              <a:ext uri="{FF2B5EF4-FFF2-40B4-BE49-F238E27FC236}">
                <a16:creationId xmlns:a16="http://schemas.microsoft.com/office/drawing/2014/main" id="{7A13D728-7823-1E42-C5F1-878C730A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329" y="453669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15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D5FA11-1105-1C69-2CC0-EF8CEDC71B6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46335-0F02-C479-E227-1D26D5BD93D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7B3C8-6504-33F1-E02C-57DA06261B50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E27B5B-001C-5BBC-20BB-E9EB280ABE5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75351D-BD40-A9E7-CF10-BFCFEA5EF9D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ABF72D-3BF5-187E-0A09-98150CB558D5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9E0B97-5AA8-01F6-B892-F2FD416B5A3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CFB579-0D31-6478-D0C4-D9D3E9361CE7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26CDCC-4A25-F448-41DA-299EEB1986CB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D2AB3A3-98E4-D246-B8C9-3CD5DD14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B770FF-7EB4-17E6-B0A5-517D3B485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2199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D6BA-8C73-2F46-32C9-DA5925E8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870" y="408895"/>
            <a:ext cx="7545544" cy="5482377"/>
          </a:xfrm>
        </p:spPr>
        <p:txBody>
          <a:bodyPr/>
          <a:lstStyle/>
          <a:p>
            <a:r>
              <a:rPr lang="en-GB" dirty="0" err="1"/>
              <a:t>Dr.</a:t>
            </a:r>
            <a:r>
              <a:rPr lang="en-GB" dirty="0"/>
              <a:t> Valerie Mc Taggart</a:t>
            </a:r>
            <a:br>
              <a:rPr lang="en-GB" dirty="0"/>
            </a:br>
            <a:r>
              <a:rPr lang="en-GB" dirty="0"/>
              <a:t>Head of Department of Business ATU Sligo</a:t>
            </a:r>
            <a:br>
              <a:rPr lang="en-GB" dirty="0"/>
            </a:br>
            <a:r>
              <a:rPr lang="en-GB" dirty="0"/>
              <a:t>Research Expertise in Leading Digital Transformation, Business Process Reengineering, and Remote Working.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E23FC-41B9-E176-043C-B88E967971F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DE7E6-9AA4-881F-0068-4619AF8CC3C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A1BE5-A8AD-B8DF-1B9F-B16ABD46672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B7B06B-CA01-6546-1F4A-27E22028404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C22C69-CD61-0B39-4BF3-27257CA62D0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72D0EA-37B8-C66F-FDEB-3A45663283E9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28CF7-FEEA-2EBC-2CE9-276CB5E7303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C35C6-8D96-A1BB-24EE-5524B08D944F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E63BA9-A9A0-8CB2-BE23-E0F0A08C76F0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B081AB-3C6E-D0B8-CF9D-8A6F3017B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CBD060-F6B4-7CEC-B6F5-859B65DD8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8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A822-9EDF-4462-1DE2-D5BF423F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there anything that you are currently doing that you think you could do more efficiently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2036E-A78A-FF14-B3E1-60CA6A92065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3074F-1520-2197-A9E7-AAF5ACBA322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E3D21B-5AD1-6372-1615-A1EC1E72362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A7A2B7-0A4F-CAE8-E526-ED57892BA2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CE7AB2-5B10-0C5E-6569-42810717E33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4D830F-83B7-7045-711F-6295C59F2DB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3D0652-6CFE-3F0A-39BE-26D13447B894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74E04D-32C1-4D41-6D8B-9F359D5B97F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4E7AC8-B67D-AFCA-C22F-F15CABB1C8B3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D3A04C-2C50-D4E1-BF9B-FFF51587D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Activity</a:t>
            </a:r>
            <a:endParaRPr lang="en-IE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CC880A-B8ED-EB1F-BC60-70039C4D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908" y="3841366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49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BB969-C0B9-A95B-BBF7-7F7AAAAAE60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38191-3F05-C471-554A-A4FC4370FC6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871BD-89CC-3106-B375-52B9FAAB77B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14E285-97E2-EB88-A635-0917879E090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59696F-FAA7-48B1-6EBF-5C55DD57442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C6B8E3-1FAF-491E-5AE2-4360867FB762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1F574F-DF1D-0A68-095A-4863BC3F67F5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507784-4566-70A5-6B7B-6136A1BBE98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A652BC-CE61-3BCC-A2A8-454B6EB67FBA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9373FF-1231-413D-EBF7-D100BF6D9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64" y="229412"/>
            <a:ext cx="8852928" cy="1524631"/>
          </a:xfrm>
        </p:spPr>
        <p:txBody>
          <a:bodyPr>
            <a:normAutofit/>
          </a:bodyPr>
          <a:lstStyle/>
          <a:p>
            <a:r>
              <a:rPr lang="en-GB" sz="1600" dirty="0"/>
              <a:t>Four Factor Framework: How Top Management Supports a Digital Transformation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IE" sz="1600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E615D54-8C42-CBE3-6E12-6998F279D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72" y="604317"/>
            <a:ext cx="6952552" cy="5622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30CFB5-2232-D71A-5304-F7A1A0C196C1}"/>
              </a:ext>
            </a:extLst>
          </p:cNvPr>
          <p:cNvSpPr txBox="1"/>
          <p:nvPr/>
        </p:nvSpPr>
        <p:spPr>
          <a:xfrm>
            <a:off x="227064" y="6137823"/>
            <a:ext cx="10910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V. McTaggart and J. Loonam, "Exploring Top Management Support for Digital Transformation: A Case Study of a European Financial Services Organization," in </a:t>
            </a:r>
            <a:r>
              <a:rPr lang="en-GB" sz="1400" i="1" dirty="0"/>
              <a:t>IEEE Transactions on Engineering Management</a:t>
            </a:r>
            <a:r>
              <a:rPr lang="en-GB" sz="1400" dirty="0"/>
              <a:t>, </a:t>
            </a:r>
            <a:r>
              <a:rPr lang="en-GB" sz="1400" dirty="0" err="1"/>
              <a:t>doi</a:t>
            </a:r>
            <a:r>
              <a:rPr lang="en-GB" sz="1400" dirty="0"/>
              <a:t>: 10.1109/TEM.2023.3299033.</a:t>
            </a:r>
            <a:endParaRPr lang="en-I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3043C-E1FF-3B8D-B83E-EB5C5F1EBAB4}"/>
              </a:ext>
            </a:extLst>
          </p:cNvPr>
          <p:cNvSpPr txBox="1"/>
          <p:nvPr/>
        </p:nvSpPr>
        <p:spPr>
          <a:xfrm>
            <a:off x="0" y="2251424"/>
            <a:ext cx="64236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Reimagining a Digital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Reconfiguring for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Reinventing the Customer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Recalibrating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319214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6433-7B7F-389F-6CA8-2F409120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49808"/>
            <a:ext cx="10076688" cy="5246145"/>
          </a:xfrm>
        </p:spPr>
        <p:txBody>
          <a:bodyPr>
            <a:normAutofit fontScale="90000"/>
          </a:bodyPr>
          <a:lstStyle/>
          <a:p>
            <a:r>
              <a:rPr lang="en-GB" dirty="0"/>
              <a:t>Four-phase approach to supporting digital transformation </a:t>
            </a:r>
            <a:br>
              <a:rPr lang="en-GB" dirty="0"/>
            </a:br>
            <a:r>
              <a:rPr lang="en-GB" dirty="0"/>
              <a:t>Initiating </a:t>
            </a:r>
            <a:br>
              <a:rPr lang="en-GB" dirty="0"/>
            </a:br>
            <a:r>
              <a:rPr lang="en-GB" dirty="0"/>
              <a:t>Advancing</a:t>
            </a:r>
            <a:br>
              <a:rPr lang="en-GB" dirty="0"/>
            </a:br>
            <a:r>
              <a:rPr lang="en-GB" dirty="0"/>
              <a:t>Mobilising</a:t>
            </a:r>
            <a:br>
              <a:rPr lang="en-GB" dirty="0"/>
            </a:br>
            <a:r>
              <a:rPr lang="en-GB" dirty="0"/>
              <a:t>Deploying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1600" dirty="0"/>
              <a:t>Mc Taggart &amp; Loonam (2024) ‘How Top Management Support Digital Transformation”.  IEEE Engineering Management Review (EMR). (Pending Publication)</a:t>
            </a:r>
            <a:br>
              <a:rPr lang="en-GB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5B730-1424-2C38-7F7D-F959089224C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074F4-53B2-1E1F-96B6-EDDD7C7E9DE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C4C72-E325-7344-FE75-361283ED812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921CB6-9ADB-8FAF-E980-15C73EAD36F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03B21-3189-71A2-1F59-1F8530D02E2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7F421D-00DB-F1DC-7C46-49ECF9E9172F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F16167-FD2B-C565-3AFD-9176245D9F13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97BA6-B9F8-FB77-C4AF-D79C5DBE2A4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CB8C69-7AD9-8970-2136-F270B04DF6F1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650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BE2E-E63D-4ACE-6C89-BD8AA0F4E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087" y="513576"/>
            <a:ext cx="9688284" cy="5482377"/>
          </a:xfrm>
        </p:spPr>
        <p:txBody>
          <a:bodyPr>
            <a:normAutofit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31F2-A34A-97C0-B2A1-30D33E0EE82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22A81-9196-46CE-0C63-2BED6D4E3B2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A31F0-44ED-30C3-394E-D83404870F4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6BCD54-B2BB-7F97-6ED6-EE459D1A3A3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1E8B87-4546-CF87-E5D7-49E1EEEBF12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15E66C-79D7-5606-4F5F-A40A80700AC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CF3A19-815F-0071-4978-E3F3CE2E647C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1A470F-BA4B-6776-51D9-19BD170E0EAA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6743DB7-E6E4-882F-D5BE-F70310C727DE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B744D7-C6C8-0112-341E-091E49340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701" y="0"/>
            <a:ext cx="8654091" cy="6815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EE66BA-5419-F7B9-8B96-C0C0A2DA3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7" y="0"/>
            <a:ext cx="2926334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84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F3CB-9A6C-406F-8B44-E2B45C29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Process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F1525-426B-4D9F-BC94-0908E7D0E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a Collaborative online Learning Environment mapped out the steps involved.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963B25-CC49-425B-A0D0-5559D3C608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3245849"/>
            <a:ext cx="6250769" cy="3906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8ACB4F-B9D7-AA30-AD70-5E254D84C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9" y="-56634"/>
            <a:ext cx="7256113" cy="3792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D1555-84B0-86D6-D62D-92364886D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874" y="-43543"/>
            <a:ext cx="4871126" cy="338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6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CF12696A-125E-4679-B067-96F163D68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990"/>
          <a:stretch/>
        </p:blipFill>
        <p:spPr>
          <a:xfrm>
            <a:off x="321733" y="1017271"/>
            <a:ext cx="5728548" cy="5518995"/>
          </a:xfrm>
          <a:prstGeom prst="rect">
            <a:avLst/>
          </a:prstGeom>
        </p:spPr>
      </p:pic>
      <p:pic>
        <p:nvPicPr>
          <p:cNvPr id="4" name="Picture 3" descr="A close up of a white wall&#10;&#10;Description automatically generated">
            <a:extLst>
              <a:ext uri="{FF2B5EF4-FFF2-40B4-BE49-F238E27FC236}">
                <a16:creationId xmlns:a16="http://schemas.microsoft.com/office/drawing/2014/main" id="{F0DEA314-2F68-4ED4-A1A2-F5E849D92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72" r="-1" b="28388"/>
          <a:stretch/>
        </p:blipFill>
        <p:spPr>
          <a:xfrm>
            <a:off x="6141721" y="1017271"/>
            <a:ext cx="5728547" cy="5553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303A7-A061-481F-A6B0-5E91F7A4B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79" y="1"/>
            <a:ext cx="2137411" cy="10172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0070B-CFB9-4B95-A09D-AE84163881CC}"/>
              </a:ext>
            </a:extLst>
          </p:cNvPr>
          <p:cNvSpPr/>
          <p:nvPr/>
        </p:nvSpPr>
        <p:spPr>
          <a:xfrm rot="215383">
            <a:off x="2360083" y="315172"/>
            <a:ext cx="914400" cy="3869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5F949-078E-4757-95B9-AE3991020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361" y="3810"/>
            <a:ext cx="2137411" cy="10172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8A6510-ECD0-4660-A901-F19953EAA2D3}"/>
              </a:ext>
            </a:extLst>
          </p:cNvPr>
          <p:cNvSpPr/>
          <p:nvPr/>
        </p:nvSpPr>
        <p:spPr>
          <a:xfrm rot="215383">
            <a:off x="8444867" y="315171"/>
            <a:ext cx="914400" cy="3869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</a:t>
            </a:r>
          </a:p>
        </p:txBody>
      </p:sp>
    </p:spTree>
    <p:extLst>
      <p:ext uri="{BB962C8B-B14F-4D97-AF65-F5344CB8AC3E}">
        <p14:creationId xmlns:p14="http://schemas.microsoft.com/office/powerpoint/2010/main" val="2476227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EA7DE-03C1-4B33-A938-C53F6E74A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54" y="651597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IE" sz="3600" b="0" dirty="0"/>
              <a:t>Process Map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D97015-7CFD-47FD-9F4D-3D8EDAFFFE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842" y="2548878"/>
            <a:ext cx="4189413" cy="283361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BF9AF-FAE3-4601-910A-AFD9B23B4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651597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n-IE" sz="3600" b="0" dirty="0"/>
              <a:t>Report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E76726A-0199-4B55-8829-A582897512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684520" y="1475508"/>
            <a:ext cx="5958638" cy="4971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AADADA-D40A-4AC2-ACE6-3AF91A5C7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60" y="2715360"/>
            <a:ext cx="1188720" cy="40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EB487-E709-4FCA-AB8C-A12E893AB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679" y="5178258"/>
            <a:ext cx="1846811" cy="408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CB6A93-3DC8-4F6A-905F-CAEAAD51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358" y="5178257"/>
            <a:ext cx="944962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U1 - Powerpoint File" id="{B073DA29-F305-334E-A9B9-A4A7360E181D}" vid="{4BD93BE6-1805-664E-AEA3-971461ED86B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U1 - Powerpoint File" id="{B073DA29-F305-334E-A9B9-A4A7360E181D}" vid="{49F09289-1123-214F-8FDC-6DA8A4A4BDB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8D6B9EDB7CCA43A4C2A825E6EBBB12" ma:contentTypeVersion="13" ma:contentTypeDescription="Create a new document." ma:contentTypeScope="" ma:versionID="345ae6b4866161a2a600236d36f7053f">
  <xsd:schema xmlns:xsd="http://www.w3.org/2001/XMLSchema" xmlns:xs="http://www.w3.org/2001/XMLSchema" xmlns:p="http://schemas.microsoft.com/office/2006/metadata/properties" xmlns:ns2="ee00c97e-4413-4a4a-beea-d1b8f017218f" xmlns:ns3="347b5e9e-6bf1-4ec3-85df-8278931820e8" targetNamespace="http://schemas.microsoft.com/office/2006/metadata/properties" ma:root="true" ma:fieldsID="050848eec7472bed043be1da47fce52c" ns2:_="" ns3:_="">
    <xsd:import namespace="ee00c97e-4413-4a4a-beea-d1b8f017218f"/>
    <xsd:import namespace="347b5e9e-6bf1-4ec3-85df-8278931820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00c97e-4413-4a4a-beea-d1b8f01721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b5e9e-6bf1-4ec3-85df-8278931820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F7FE91-B4E9-4B6C-AEE8-D0B36945A170}">
  <ds:schemaRefs>
    <ds:schemaRef ds:uri="ee00c97e-4413-4a4a-beea-d1b8f017218f"/>
    <ds:schemaRef ds:uri="347b5e9e-6bf1-4ec3-85df-8278931820e8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BABE65D-44A7-4AEE-AC5C-CB561FA981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08B94A-0827-463D-A821-ACD0CFB0F4C5}">
  <ds:schemaRefs>
    <ds:schemaRef ds:uri="347b5e9e-6bf1-4ec3-85df-8278931820e8"/>
    <ds:schemaRef ds:uri="ee00c97e-4413-4a4a-beea-d1b8f01721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Faculty Presentation</Template>
  <TotalTime>18391</TotalTime>
  <Words>324</Words>
  <Application>Microsoft Office PowerPoint</Application>
  <PresentationFormat>Widescreen</PresentationFormat>
  <Paragraphs>113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Custom Design</vt:lpstr>
      <vt:lpstr>Dr. Valerie McTaggart Head of  the Department Business</vt:lpstr>
      <vt:lpstr>Dr. Valerie Mc Taggart Head of Department of Business ATU Sligo Research Expertise in Leading Digital Transformation, Business Process Reengineering, and Remote Working.</vt:lpstr>
      <vt:lpstr>Is there anything that you are currently doing that you think you could do more efficiently</vt:lpstr>
      <vt:lpstr>PowerPoint Presentation</vt:lpstr>
      <vt:lpstr>Four-phase approach to supporting digital transformation  Initiating  Advancing Mobilising Deploying      Mc Taggart &amp; Loonam (2024) ‘How Top Management Support Digital Transformation”.  IEEE Engineering Management Review (EMR). (Pending Publication) </vt:lpstr>
      <vt:lpstr>   </vt:lpstr>
      <vt:lpstr>Process Mapping</vt:lpstr>
      <vt:lpstr>PowerPoint Presentation</vt:lpstr>
      <vt:lpstr>PowerPoint Presentation</vt:lpstr>
      <vt:lpstr>PowerPoint Presentation</vt:lpstr>
      <vt:lpstr>PowerPoint Presentation</vt:lpstr>
      <vt:lpstr>Can you combine your expertise with someone in SWINB to create a new business opportunity? Can you join with a colleague to undertake joint marketing initiatives? Can you share office space with complementary services, i.e. HR, finance, insurance  </vt:lpstr>
      <vt:lpstr>What does the SWINB Ecosystem look like?</vt:lpstr>
      <vt:lpstr>  Community                                      </vt:lpstr>
      <vt:lpstr>The key is Mutually beneficial Everyone takes ownership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Programmatic Review 2022</dc:title>
  <dc:creator>Tomas O Flaherty</dc:creator>
  <cp:lastModifiedBy>connect pr - Maeve McCormack</cp:lastModifiedBy>
  <cp:revision>14</cp:revision>
  <dcterms:created xsi:type="dcterms:W3CDTF">2022-05-06T10:19:34Z</dcterms:created>
  <dcterms:modified xsi:type="dcterms:W3CDTF">2023-11-03T12:28:17Z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0x010100738D6B9EDB7CCA43A4C2A825E6EBBB12</vt:lpwstr>
  </property>
</Properties>
</file>