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494" r:id="rId6"/>
    <p:sldId id="260" r:id="rId7"/>
    <p:sldId id="499" r:id="rId8"/>
    <p:sldId id="257" r:id="rId9"/>
    <p:sldId id="500" r:id="rId10"/>
    <p:sldId id="501" r:id="rId11"/>
    <p:sldId id="502" r:id="rId12"/>
    <p:sldId id="261" r:id="rId13"/>
    <p:sldId id="262" r:id="rId14"/>
    <p:sldId id="263" r:id="rId15"/>
    <p:sldId id="264" r:id="rId16"/>
    <p:sldId id="265" r:id="rId17"/>
    <p:sldId id="266" r:id="rId18"/>
    <p:sldId id="267" r:id="rId19"/>
    <p:sldId id="259" r:id="rId20"/>
    <p:sldId id="498" r:id="rId21"/>
    <p:sldId id="496" r:id="rId22"/>
    <p:sldId id="497" r:id="rId23"/>
    <p:sldId id="503" r:id="rId24"/>
    <p:sldId id="490" r:id="rId25"/>
    <p:sldId id="493" r:id="rId2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4384867-7AA5-4EDA-BBB2-0A8CF7A8492C}">
          <p14:sldIdLst>
            <p14:sldId id="256"/>
            <p14:sldId id="494"/>
            <p14:sldId id="260"/>
            <p14:sldId id="499"/>
            <p14:sldId id="257"/>
            <p14:sldId id="500"/>
            <p14:sldId id="501"/>
            <p14:sldId id="502"/>
            <p14:sldId id="261"/>
            <p14:sldId id="262"/>
            <p14:sldId id="263"/>
            <p14:sldId id="264"/>
            <p14:sldId id="265"/>
            <p14:sldId id="266"/>
            <p14:sldId id="267"/>
            <p14:sldId id="259"/>
            <p14:sldId id="498"/>
            <p14:sldId id="496"/>
            <p14:sldId id="497"/>
            <p14:sldId id="503"/>
          </p14:sldIdLst>
        </p14:section>
        <p14:section name="Untitled Section" id="{EFF583F2-1EC6-4731-8150-48AC039D4ED2}">
          <p14:sldIdLst>
            <p14:sldId id="490"/>
            <p14:sldId id="4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7" autoAdjust="0"/>
  </p:normalViewPr>
  <p:slideViewPr>
    <p:cSldViewPr snapToGrid="0">
      <p:cViewPr varScale="1">
        <p:scale>
          <a:sx n="101" d="100"/>
          <a:sy n="101" d="100"/>
        </p:scale>
        <p:origin x="91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4BE6205E-B305-4B90-9534-3C5E99A0275E}" type="datetimeFigureOut">
              <a:rPr lang="en-US" smtClean="0"/>
              <a:t>6/27/2023</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33722F1-E430-42A1-A473-1759336AECCE}" type="datetimeFigureOut">
              <a:rPr lang="en-US" smtClean="0"/>
              <a:t>6/27/2023</a:t>
            </a:fld>
            <a:endParaRPr lang="en-US"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6182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74.jpe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73.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image" Target="../media/image23.png"/><Relationship Id="rId7" Type="http://schemas.openxmlformats.org/officeDocument/2006/relationships/image" Target="../media/image14.svg"/><Relationship Id="rId12" Type="http://schemas.openxmlformats.org/officeDocument/2006/relationships/image" Target="../media/image78.svg"/><Relationship Id="rId2" Type="http://schemas.openxmlformats.org/officeDocument/2006/relationships/image" Target="../media/image5.jpeg"/><Relationship Id="rId16" Type="http://schemas.openxmlformats.org/officeDocument/2006/relationships/image" Target="../media/image82.png"/><Relationship Id="rId1" Type="http://schemas.openxmlformats.org/officeDocument/2006/relationships/slideLayout" Target="../slideLayouts/slideLayout16.xml"/><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1.png"/><Relationship Id="rId10" Type="http://schemas.openxmlformats.org/officeDocument/2006/relationships/image" Target="../media/image10.png"/><Relationship Id="rId4" Type="http://schemas.openxmlformats.org/officeDocument/2006/relationships/image" Target="../media/image24.svg"/><Relationship Id="rId9" Type="http://schemas.openxmlformats.org/officeDocument/2006/relationships/image" Target="../media/image21.svg"/><Relationship Id="rId14"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7.png"/><Relationship Id="rId3" Type="http://schemas.openxmlformats.org/officeDocument/2006/relationships/image" Target="../media/image75.png"/><Relationship Id="rId7" Type="http://schemas.openxmlformats.org/officeDocument/2006/relationships/image" Target="../media/image17.svg"/><Relationship Id="rId12" Type="http://schemas.openxmlformats.org/officeDocument/2006/relationships/image" Target="../media/image86.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85.svg"/><Relationship Id="rId5" Type="http://schemas.openxmlformats.org/officeDocument/2006/relationships/image" Target="../media/image9.png"/><Relationship Id="rId10" Type="http://schemas.openxmlformats.org/officeDocument/2006/relationships/image" Target="../media/image84.png"/><Relationship Id="rId4" Type="http://schemas.openxmlformats.org/officeDocument/2006/relationships/image" Target="../media/image14.svg"/><Relationship Id="rId9" Type="http://schemas.openxmlformats.org/officeDocument/2006/relationships/image" Target="../media/image83.png"/><Relationship Id="rId14" Type="http://schemas.openxmlformats.org/officeDocument/2006/relationships/image" Target="../media/image88.sv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14.svg"/><Relationship Id="rId12" Type="http://schemas.openxmlformats.org/officeDocument/2006/relationships/image" Target="../media/image91.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75.png"/><Relationship Id="rId11" Type="http://schemas.openxmlformats.org/officeDocument/2006/relationships/image" Target="../media/image90.png"/><Relationship Id="rId5" Type="http://schemas.openxmlformats.org/officeDocument/2006/relationships/image" Target="../media/image18.png"/><Relationship Id="rId10" Type="http://schemas.openxmlformats.org/officeDocument/2006/relationships/image" Target="../media/image89.png"/><Relationship Id="rId4" Type="http://schemas.openxmlformats.org/officeDocument/2006/relationships/image" Target="../media/image17.sv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99.png"/><Relationship Id="rId18" Type="http://schemas.openxmlformats.org/officeDocument/2006/relationships/image" Target="../media/image21.svg"/><Relationship Id="rId3" Type="http://schemas.openxmlformats.org/officeDocument/2006/relationships/image" Target="../media/image92.png"/><Relationship Id="rId7" Type="http://schemas.openxmlformats.org/officeDocument/2006/relationships/image" Target="../media/image23.png"/><Relationship Id="rId12" Type="http://schemas.openxmlformats.org/officeDocument/2006/relationships/image" Target="../media/image98.svg"/><Relationship Id="rId17" Type="http://schemas.openxmlformats.org/officeDocument/2006/relationships/image" Target="../media/image102.png"/><Relationship Id="rId2" Type="http://schemas.openxmlformats.org/officeDocument/2006/relationships/image" Target="../media/image5.jpeg"/><Relationship Id="rId16"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94.png"/><Relationship Id="rId11" Type="http://schemas.openxmlformats.org/officeDocument/2006/relationships/image" Target="../media/image97.png"/><Relationship Id="rId5" Type="http://schemas.openxmlformats.org/officeDocument/2006/relationships/image" Target="../media/image18.pn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93.svg"/><Relationship Id="rId9" Type="http://schemas.openxmlformats.org/officeDocument/2006/relationships/image" Target="../media/image95.png"/><Relationship Id="rId14" Type="http://schemas.openxmlformats.org/officeDocument/2006/relationships/image" Target="../media/image100.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1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3.xml"/><Relationship Id="rId5" Type="http://schemas.openxmlformats.org/officeDocument/2006/relationships/image" Target="../media/image109.jpe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jpe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17.sv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24.sv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14.svg"/><Relationship Id="rId12"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28.png"/><Relationship Id="rId4" Type="http://schemas.openxmlformats.org/officeDocument/2006/relationships/image" Target="../media/image8.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sv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21.svg"/><Relationship Id="rId3" Type="http://schemas.openxmlformats.org/officeDocument/2006/relationships/image" Target="../media/image8.svg"/><Relationship Id="rId21" Type="http://schemas.openxmlformats.org/officeDocument/2006/relationships/image" Target="../media/image55.svg"/><Relationship Id="rId34" Type="http://schemas.openxmlformats.org/officeDocument/2006/relationships/image" Target="../media/image68.png"/><Relationship Id="rId7" Type="http://schemas.openxmlformats.org/officeDocument/2006/relationships/image" Target="../media/image11.pn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33" Type="http://schemas.openxmlformats.org/officeDocument/2006/relationships/image" Target="../media/image67.svg"/><Relationship Id="rId38" Type="http://schemas.openxmlformats.org/officeDocument/2006/relationships/image" Target="../media/image72.png"/><Relationship Id="rId2" Type="http://schemas.openxmlformats.org/officeDocument/2006/relationships/image" Target="../media/image40.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svg"/><Relationship Id="rId1" Type="http://schemas.openxmlformats.org/officeDocument/2006/relationships/slideLayout" Target="../slideLayouts/slideLayout16.xml"/><Relationship Id="rId6" Type="http://schemas.openxmlformats.org/officeDocument/2006/relationships/image" Target="../media/image14.svg"/><Relationship Id="rId11" Type="http://schemas.openxmlformats.org/officeDocument/2006/relationships/image" Target="../media/image45.sv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svg"/><Relationship Id="rId5" Type="http://schemas.openxmlformats.org/officeDocument/2006/relationships/image" Target="../media/image41.pn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svg"/><Relationship Id="rId31" Type="http://schemas.openxmlformats.org/officeDocument/2006/relationships/image" Target="../media/image65.svg"/><Relationship Id="rId4" Type="http://schemas.openxmlformats.org/officeDocument/2006/relationships/image" Target="../media/image6.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svg"/><Relationship Id="rId30" Type="http://schemas.openxmlformats.org/officeDocument/2006/relationships/image" Target="../media/image64.png"/><Relationship Id="rId35"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9B274D2-774F-4C24-A448-1EFB461A95EA}"/>
              </a:ext>
            </a:extLst>
          </p:cNvPr>
          <p:cNvSpPr>
            <a:spLocks noGrp="1"/>
          </p:cNvSpPr>
          <p:nvPr>
            <p:ph type="title"/>
          </p:nvPr>
        </p:nvSpPr>
        <p:spPr>
          <a:xfrm>
            <a:off x="810732" y="4808667"/>
            <a:ext cx="7915115" cy="1596004"/>
          </a:xfrm>
        </p:spPr>
        <p:txBody>
          <a:bodyPr/>
          <a:lstStyle/>
          <a:p>
            <a:r>
              <a:rPr lang="en-US" dirty="0">
                <a:latin typeface="Comic Sans MS" panose="030F0702030302020204" pitchFamily="66" charset="0"/>
              </a:rPr>
              <a:t>Welcome</a:t>
            </a:r>
            <a:r>
              <a:rPr lang="en-US" dirty="0"/>
              <a:t> </a:t>
            </a:r>
            <a:br>
              <a:rPr lang="en-US" dirty="0"/>
            </a:br>
            <a:r>
              <a:rPr lang="en-US" sz="2400" dirty="0">
                <a:latin typeface="Comic Sans MS" panose="030F0702030302020204" pitchFamily="66" charset="0"/>
              </a:rPr>
              <a:t>Grab some lunch, </a:t>
            </a:r>
            <a:br>
              <a:rPr lang="en-US" sz="2400" dirty="0">
                <a:latin typeface="Comic Sans MS" panose="030F0702030302020204" pitchFamily="66" charset="0"/>
              </a:rPr>
            </a:br>
            <a:r>
              <a:rPr lang="en-US" sz="2400" dirty="0">
                <a:latin typeface="Comic Sans MS" panose="030F0702030302020204" pitchFamily="66" charset="0"/>
              </a:rPr>
              <a:t>Take a seat, </a:t>
            </a:r>
            <a:br>
              <a:rPr lang="en-US" sz="2400" dirty="0">
                <a:latin typeface="Comic Sans MS" panose="030F0702030302020204" pitchFamily="66" charset="0"/>
              </a:rPr>
            </a:br>
            <a:r>
              <a:rPr lang="en-US" sz="2400" dirty="0">
                <a:latin typeface="Comic Sans MS" panose="030F0702030302020204" pitchFamily="66" charset="0"/>
              </a:rPr>
              <a:t>Introduce yourself to someone new</a:t>
            </a:r>
            <a:br>
              <a:rPr lang="en-US" sz="2400" dirty="0">
                <a:latin typeface="Comic Sans MS" panose="030F0702030302020204" pitchFamily="66" charset="0"/>
              </a:rPr>
            </a:br>
            <a:r>
              <a:rPr lang="en-US" sz="2400" b="1" dirty="0" err="1">
                <a:latin typeface="Comic Sans MS" panose="030F0702030302020204" pitchFamily="66" charset="0"/>
              </a:rPr>
              <a:t>wifi</a:t>
            </a:r>
            <a:r>
              <a:rPr lang="en-US" sz="2400" b="1" dirty="0">
                <a:latin typeface="Comic Sans MS" panose="030F0702030302020204" pitchFamily="66" charset="0"/>
              </a:rPr>
              <a:t>:  </a:t>
            </a:r>
            <a:r>
              <a:rPr lang="en-US" sz="2400" b="1" dirty="0" err="1">
                <a:latin typeface="Comic Sans MS" panose="030F0702030302020204" pitchFamily="66" charset="0"/>
              </a:rPr>
              <a:t>staysafe</a:t>
            </a:r>
            <a:r>
              <a:rPr lang="en-US" sz="2400" b="1" dirty="0">
                <a:latin typeface="Comic Sans MS" panose="030F0702030302020204" pitchFamily="66" charset="0"/>
              </a:rPr>
              <a:t>  </a:t>
            </a:r>
          </a:p>
        </p:txBody>
      </p:sp>
      <p:pic>
        <p:nvPicPr>
          <p:cNvPr id="74" name="Picture Placeholder 73" descr="A picture of three chairs against the wall">
            <a:extLst>
              <a:ext uri="{FF2B5EF4-FFF2-40B4-BE49-F238E27FC236}">
                <a16:creationId xmlns:a16="http://schemas.microsoft.com/office/drawing/2014/main" id="{70E8AD59-4DDD-4E2E-A6CA-FF1DE5BD8A4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2476500" y="622103"/>
            <a:ext cx="9715500" cy="3720928"/>
          </a:xfrm>
        </p:spPr>
      </p:pic>
      <p:sp>
        <p:nvSpPr>
          <p:cNvPr id="26" name="Text Placeholder 25">
            <a:extLst>
              <a:ext uri="{FF2B5EF4-FFF2-40B4-BE49-F238E27FC236}">
                <a16:creationId xmlns:a16="http://schemas.microsoft.com/office/drawing/2014/main" id="{C022D7CD-E026-4E29-BE4B-3FA7B1EB6A46}"/>
              </a:ext>
            </a:extLst>
          </p:cNvPr>
          <p:cNvSpPr>
            <a:spLocks noGrp="1"/>
          </p:cNvSpPr>
          <p:nvPr>
            <p:ph type="body" sz="quarter" idx="12"/>
          </p:nvPr>
        </p:nvSpPr>
        <p:spPr>
          <a:xfrm>
            <a:off x="6359337" y="5779363"/>
            <a:ext cx="2459114" cy="685430"/>
          </a:xfrm>
        </p:spPr>
        <p:txBody>
          <a:bodyPr/>
          <a:lstStyle/>
          <a:p>
            <a:r>
              <a:rPr lang="en-US" dirty="0"/>
              <a:t>​​</a:t>
            </a:r>
          </a:p>
        </p:txBody>
      </p:sp>
      <p:sp>
        <p:nvSpPr>
          <p:cNvPr id="36" name="Text Placeholder 35">
            <a:extLst>
              <a:ext uri="{FF2B5EF4-FFF2-40B4-BE49-F238E27FC236}">
                <a16:creationId xmlns:a16="http://schemas.microsoft.com/office/drawing/2014/main" id="{AEEB6582-6001-4276-8F87-1470B6FA1488}"/>
              </a:ext>
            </a:extLst>
          </p:cNvPr>
          <p:cNvSpPr>
            <a:spLocks noGrp="1"/>
          </p:cNvSpPr>
          <p:nvPr>
            <p:ph type="body" sz="quarter" idx="13"/>
          </p:nvPr>
        </p:nvSpPr>
        <p:spPr>
          <a:xfrm>
            <a:off x="9573555" y="4189512"/>
            <a:ext cx="2459114" cy="685429"/>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a:t>
            </a:r>
          </a:p>
        </p:txBody>
      </p:sp>
      <p:pic>
        <p:nvPicPr>
          <p:cNvPr id="3" name="Picture 2" descr="Logo, company name&#10;&#10;Description automatically generated">
            <a:extLst>
              <a:ext uri="{FF2B5EF4-FFF2-40B4-BE49-F238E27FC236}">
                <a16:creationId xmlns:a16="http://schemas.microsoft.com/office/drawing/2014/main" id="{1BBAA710-F1E4-77B1-4011-964DD6151BA3}"/>
              </a:ext>
            </a:extLst>
          </p:cNvPr>
          <p:cNvPicPr>
            <a:picLocks noChangeAspect="1"/>
          </p:cNvPicPr>
          <p:nvPr/>
        </p:nvPicPr>
        <p:blipFill>
          <a:blip r:embed="rId3"/>
          <a:stretch>
            <a:fillRect/>
          </a:stretch>
        </p:blipFill>
        <p:spPr>
          <a:xfrm>
            <a:off x="7316967" y="4887585"/>
            <a:ext cx="1501484" cy="1438168"/>
          </a:xfrm>
          <a:prstGeom prst="rect">
            <a:avLst/>
          </a:prstGeom>
        </p:spPr>
      </p:pic>
      <p:sp>
        <p:nvSpPr>
          <p:cNvPr id="2" name="TextBox 1">
            <a:extLst>
              <a:ext uri="{FF2B5EF4-FFF2-40B4-BE49-F238E27FC236}">
                <a16:creationId xmlns:a16="http://schemas.microsoft.com/office/drawing/2014/main" id="{B18E70BB-FD98-B04A-79ED-1645E96BE672}"/>
              </a:ext>
            </a:extLst>
          </p:cNvPr>
          <p:cNvSpPr txBox="1"/>
          <p:nvPr/>
        </p:nvSpPr>
        <p:spPr>
          <a:xfrm>
            <a:off x="9470571" y="163286"/>
            <a:ext cx="2950029" cy="369332"/>
          </a:xfrm>
          <a:prstGeom prst="rect">
            <a:avLst/>
          </a:prstGeom>
          <a:noFill/>
        </p:spPr>
        <p:txBody>
          <a:bodyPr wrap="square" rtlCol="0">
            <a:spAutoFit/>
          </a:bodyPr>
          <a:lstStyle/>
          <a:p>
            <a:r>
              <a:rPr lang="en-GB" dirty="0"/>
              <a:t>27/06/2023</a:t>
            </a:r>
          </a:p>
        </p:txBody>
      </p:sp>
      <p:pic>
        <p:nvPicPr>
          <p:cNvPr id="1026" name="Picture 2" descr="LEO-EURD-ESIF">
            <a:extLst>
              <a:ext uri="{FF2B5EF4-FFF2-40B4-BE49-F238E27FC236}">
                <a16:creationId xmlns:a16="http://schemas.microsoft.com/office/drawing/2014/main" id="{25837BA8-3FA0-F0F5-1029-CB53F045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309" y="4887584"/>
            <a:ext cx="2908360" cy="144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6922939">
            <a:off x="-4551094" y="-3310163"/>
            <a:ext cx="8331549" cy="8227405"/>
          </a:xfrm>
          <a:custGeom>
            <a:avLst/>
            <a:gdLst/>
            <a:ahLst/>
            <a:cxnLst/>
            <a:rect l="l" t="t" r="r" b="b"/>
            <a:pathLst>
              <a:path w="12497323" h="12341107">
                <a:moveTo>
                  <a:pt x="0" y="0"/>
                </a:moveTo>
                <a:lnTo>
                  <a:pt x="12497323" y="0"/>
                </a:lnTo>
                <a:lnTo>
                  <a:pt x="12497323" y="12341107"/>
                </a:lnTo>
                <a:lnTo>
                  <a:pt x="0" y="12341107"/>
                </a:lnTo>
                <a:lnTo>
                  <a:pt x="0" y="0"/>
                </a:lnTo>
                <a:close/>
              </a:path>
            </a:pathLst>
          </a:custGeom>
          <a:blipFill>
            <a:blip r:embed="rId3">
              <a:alphaModFix amt="18000"/>
              <a:extLst>
                <a:ext uri="{96DAC541-7B7A-43D3-8B79-37D633B846F1}">
                  <asvg:svgBlip xmlns:asvg="http://schemas.microsoft.com/office/drawing/2016/SVG/main" r:embed="rId4"/>
                </a:ext>
              </a:extLst>
            </a:blip>
            <a:stretch>
              <a:fillRect/>
            </a:stretch>
          </a:blipFill>
        </p:spPr>
      </p:sp>
      <p:sp>
        <p:nvSpPr>
          <p:cNvPr id="4" name="Freeform 4"/>
          <p:cNvSpPr/>
          <p:nvPr/>
        </p:nvSpPr>
        <p:spPr>
          <a:xfrm rot="2509741">
            <a:off x="1589607" y="-4414313"/>
            <a:ext cx="7191843" cy="6742353"/>
          </a:xfrm>
          <a:custGeom>
            <a:avLst/>
            <a:gdLst/>
            <a:ahLst/>
            <a:cxnLst/>
            <a:rect l="l" t="t" r="r" b="b"/>
            <a:pathLst>
              <a:path w="10787765" h="10113530">
                <a:moveTo>
                  <a:pt x="0" y="0"/>
                </a:moveTo>
                <a:lnTo>
                  <a:pt x="10787765" y="0"/>
                </a:lnTo>
                <a:lnTo>
                  <a:pt x="10787765" y="10113530"/>
                </a:lnTo>
                <a:lnTo>
                  <a:pt x="0" y="10113530"/>
                </a:lnTo>
                <a:lnTo>
                  <a:pt x="0" y="0"/>
                </a:lnTo>
                <a:close/>
              </a:path>
            </a:pathLst>
          </a:custGeom>
          <a:blipFill>
            <a:blip r:embed="rId5">
              <a:alphaModFix amt="31000"/>
            </a:blip>
            <a:stretch>
              <a:fillRect/>
            </a:stretch>
          </a:blipFill>
        </p:spPr>
      </p:sp>
      <p:sp>
        <p:nvSpPr>
          <p:cNvPr id="5" name="Freeform 5"/>
          <p:cNvSpPr/>
          <p:nvPr/>
        </p:nvSpPr>
        <p:spPr>
          <a:xfrm rot="-8220857">
            <a:off x="7990893" y="2953551"/>
            <a:ext cx="7007729" cy="8317779"/>
          </a:xfrm>
          <a:custGeom>
            <a:avLst/>
            <a:gdLst/>
            <a:ahLst/>
            <a:cxnLst/>
            <a:rect l="l" t="t" r="r" b="b"/>
            <a:pathLst>
              <a:path w="10511593" h="12476668">
                <a:moveTo>
                  <a:pt x="0" y="0"/>
                </a:moveTo>
                <a:lnTo>
                  <a:pt x="10511593" y="0"/>
                </a:lnTo>
                <a:lnTo>
                  <a:pt x="10511593" y="12476668"/>
                </a:lnTo>
                <a:lnTo>
                  <a:pt x="0" y="12476668"/>
                </a:lnTo>
                <a:lnTo>
                  <a:pt x="0" y="0"/>
                </a:lnTo>
                <a:close/>
              </a:path>
            </a:pathLst>
          </a:custGeom>
          <a:blipFill>
            <a:blip r:embed="rId6">
              <a:alphaModFix amt="30000"/>
            </a:blip>
            <a:stretch>
              <a:fillRect/>
            </a:stretch>
          </a:blipFill>
        </p:spPr>
      </p:sp>
      <p:grpSp>
        <p:nvGrpSpPr>
          <p:cNvPr id="6" name="Group 6"/>
          <p:cNvGrpSpPr/>
          <p:nvPr/>
        </p:nvGrpSpPr>
        <p:grpSpPr>
          <a:xfrm>
            <a:off x="400892" y="1590627"/>
            <a:ext cx="7061890" cy="4865683"/>
            <a:chOff x="0" y="0"/>
            <a:chExt cx="6783736" cy="4674033"/>
          </a:xfrm>
        </p:grpSpPr>
        <p:sp>
          <p:nvSpPr>
            <p:cNvPr id="7" name="Freeform 7"/>
            <p:cNvSpPr/>
            <p:nvPr/>
          </p:nvSpPr>
          <p:spPr>
            <a:xfrm>
              <a:off x="0" y="0"/>
              <a:ext cx="6783736" cy="4674033"/>
            </a:xfrm>
            <a:custGeom>
              <a:avLst/>
              <a:gdLst/>
              <a:ahLst/>
              <a:cxnLst/>
              <a:rect l="l" t="t" r="r" b="b"/>
              <a:pathLst>
                <a:path w="6783736" h="4674033">
                  <a:moveTo>
                    <a:pt x="6659276" y="4674033"/>
                  </a:moveTo>
                  <a:lnTo>
                    <a:pt x="124460" y="4674033"/>
                  </a:lnTo>
                  <a:cubicBezTo>
                    <a:pt x="55880" y="4674033"/>
                    <a:pt x="0" y="4618153"/>
                    <a:pt x="0" y="4549573"/>
                  </a:cubicBezTo>
                  <a:lnTo>
                    <a:pt x="0" y="124460"/>
                  </a:lnTo>
                  <a:cubicBezTo>
                    <a:pt x="0" y="55880"/>
                    <a:pt x="55880" y="0"/>
                    <a:pt x="124460" y="0"/>
                  </a:cubicBezTo>
                  <a:lnTo>
                    <a:pt x="6659276" y="0"/>
                  </a:lnTo>
                  <a:cubicBezTo>
                    <a:pt x="6727856" y="0"/>
                    <a:pt x="6783736" y="55880"/>
                    <a:pt x="6783736" y="124460"/>
                  </a:cubicBezTo>
                  <a:lnTo>
                    <a:pt x="6783736" y="4549573"/>
                  </a:lnTo>
                  <a:cubicBezTo>
                    <a:pt x="6783736" y="4618153"/>
                    <a:pt x="6727856" y="4674033"/>
                    <a:pt x="6659276" y="4674033"/>
                  </a:cubicBezTo>
                  <a:close/>
                </a:path>
              </a:pathLst>
            </a:custGeom>
            <a:solidFill>
              <a:srgbClr val="FFFFFF">
                <a:alpha val="80000"/>
              </a:srgbClr>
            </a:solidFill>
          </p:spPr>
        </p:sp>
      </p:grpSp>
      <p:sp>
        <p:nvSpPr>
          <p:cNvPr id="8" name="TextBox 8"/>
          <p:cNvSpPr txBox="1"/>
          <p:nvPr/>
        </p:nvSpPr>
        <p:spPr>
          <a:xfrm>
            <a:off x="610250" y="1746678"/>
            <a:ext cx="6250189" cy="645754"/>
          </a:xfrm>
          <a:prstGeom prst="rect">
            <a:avLst/>
          </a:prstGeom>
        </p:spPr>
        <p:txBody>
          <a:bodyPr lIns="0" tIns="0" rIns="0" bIns="0" rtlCol="0" anchor="t">
            <a:spAutoFit/>
          </a:bodyPr>
          <a:lstStyle/>
          <a:p>
            <a:pPr>
              <a:lnSpc>
                <a:spcPts val="2560"/>
              </a:lnSpc>
            </a:pPr>
            <a:r>
              <a:rPr lang="en-US" sz="2133">
                <a:solidFill>
                  <a:srgbClr val="AB7427"/>
                </a:solidFill>
                <a:latin typeface="Nunito Sans Bold"/>
              </a:rPr>
              <a:t>Emotional Expression &amp; Release:</a:t>
            </a:r>
          </a:p>
          <a:p>
            <a:pPr>
              <a:lnSpc>
                <a:spcPts val="2560"/>
              </a:lnSpc>
            </a:pPr>
            <a:endParaRPr lang="en-US" sz="2133">
              <a:solidFill>
                <a:srgbClr val="AB7427"/>
              </a:solidFill>
              <a:latin typeface="Nunito Sans Bold"/>
            </a:endParaRPr>
          </a:p>
        </p:txBody>
      </p:sp>
      <p:sp>
        <p:nvSpPr>
          <p:cNvPr id="9" name="TextBox 9"/>
          <p:cNvSpPr txBox="1"/>
          <p:nvPr/>
        </p:nvSpPr>
        <p:spPr>
          <a:xfrm>
            <a:off x="431757" y="2186098"/>
            <a:ext cx="6911087" cy="1358642"/>
          </a:xfrm>
          <a:prstGeom prst="rect">
            <a:avLst/>
          </a:prstGeom>
        </p:spPr>
        <p:txBody>
          <a:bodyPr lIns="0" tIns="0" rIns="0" bIns="0" rtlCol="0" anchor="t">
            <a:spAutoFit/>
          </a:bodyPr>
          <a:lstStyle/>
          <a:p>
            <a:pPr marL="374246" lvl="1" indent="-187123">
              <a:lnSpc>
                <a:spcPts val="2080"/>
              </a:lnSpc>
              <a:buFont typeface="Arial"/>
              <a:buChar char="•"/>
            </a:pPr>
            <a:r>
              <a:rPr lang="en-US" sz="1733">
                <a:solidFill>
                  <a:srgbClr val="62441B"/>
                </a:solidFill>
                <a:latin typeface="Nunito Sans Regular"/>
              </a:rPr>
              <a:t>Art provides a safe and non-verbal outlet for expressing and releasing emotions.</a:t>
            </a:r>
          </a:p>
          <a:p>
            <a:pPr marL="374246" lvl="1" indent="-187123">
              <a:lnSpc>
                <a:spcPts val="2080"/>
              </a:lnSpc>
              <a:buFont typeface="Arial"/>
              <a:buChar char="•"/>
            </a:pPr>
            <a:r>
              <a:rPr lang="en-US" sz="1733">
                <a:solidFill>
                  <a:srgbClr val="62441B"/>
                </a:solidFill>
                <a:latin typeface="Nunito Sans Regular"/>
              </a:rPr>
              <a:t>Individuals can process and manage their emotions, promoting emotional well-being and healing</a:t>
            </a:r>
          </a:p>
          <a:p>
            <a:pPr>
              <a:lnSpc>
                <a:spcPts val="2427"/>
              </a:lnSpc>
            </a:pPr>
            <a:endParaRPr lang="en-US" sz="1733">
              <a:solidFill>
                <a:srgbClr val="62441B"/>
              </a:solidFill>
              <a:latin typeface="Nunito Sans Regular"/>
            </a:endParaRPr>
          </a:p>
        </p:txBody>
      </p:sp>
      <p:sp>
        <p:nvSpPr>
          <p:cNvPr id="10" name="TextBox 10"/>
          <p:cNvSpPr txBox="1"/>
          <p:nvPr/>
        </p:nvSpPr>
        <p:spPr>
          <a:xfrm>
            <a:off x="610250" y="3460613"/>
            <a:ext cx="5594115" cy="645754"/>
          </a:xfrm>
          <a:prstGeom prst="rect">
            <a:avLst/>
          </a:prstGeom>
        </p:spPr>
        <p:txBody>
          <a:bodyPr lIns="0" tIns="0" rIns="0" bIns="0" rtlCol="0" anchor="t">
            <a:spAutoFit/>
          </a:bodyPr>
          <a:lstStyle/>
          <a:p>
            <a:pPr>
              <a:lnSpc>
                <a:spcPts val="2560"/>
              </a:lnSpc>
            </a:pPr>
            <a:r>
              <a:rPr lang="en-US" sz="2133">
                <a:solidFill>
                  <a:srgbClr val="AB7427"/>
                </a:solidFill>
                <a:latin typeface="Nunito Sans Bold"/>
              </a:rPr>
              <a:t>Stress Reduction &amp; Relaxation:</a:t>
            </a:r>
          </a:p>
          <a:p>
            <a:pPr>
              <a:lnSpc>
                <a:spcPts val="2560"/>
              </a:lnSpc>
            </a:pPr>
            <a:endParaRPr lang="en-US" sz="2133">
              <a:solidFill>
                <a:srgbClr val="AB7427"/>
              </a:solidFill>
              <a:latin typeface="Nunito Sans Bold"/>
            </a:endParaRPr>
          </a:p>
        </p:txBody>
      </p:sp>
      <p:sp>
        <p:nvSpPr>
          <p:cNvPr id="11" name="TextBox 11"/>
          <p:cNvSpPr txBox="1"/>
          <p:nvPr/>
        </p:nvSpPr>
        <p:spPr>
          <a:xfrm>
            <a:off x="400892" y="3832330"/>
            <a:ext cx="6863006" cy="1098955"/>
          </a:xfrm>
          <a:prstGeom prst="rect">
            <a:avLst/>
          </a:prstGeom>
        </p:spPr>
        <p:txBody>
          <a:bodyPr lIns="0" tIns="0" rIns="0" bIns="0" rtlCol="0" anchor="t">
            <a:spAutoFit/>
          </a:bodyPr>
          <a:lstStyle/>
          <a:p>
            <a:pPr marL="374246" lvl="1" indent="-187123">
              <a:lnSpc>
                <a:spcPts val="2427"/>
              </a:lnSpc>
              <a:buFont typeface="Arial"/>
              <a:buChar char="•"/>
            </a:pPr>
            <a:r>
              <a:rPr lang="en-US" sz="1733">
                <a:solidFill>
                  <a:srgbClr val="62441B"/>
                </a:solidFill>
                <a:latin typeface="Nunito Sans Regular"/>
              </a:rPr>
              <a:t>Art activities can act as a form of relaxation and stress reduction.</a:t>
            </a:r>
          </a:p>
          <a:p>
            <a:pPr marL="374246" lvl="1" indent="-187123">
              <a:lnSpc>
                <a:spcPts val="2080"/>
              </a:lnSpc>
              <a:buFont typeface="Arial"/>
              <a:buChar char="•"/>
            </a:pPr>
            <a:r>
              <a:rPr lang="en-US" sz="1733">
                <a:solidFill>
                  <a:srgbClr val="62441B"/>
                </a:solidFill>
                <a:latin typeface="Nunito Sans Regular"/>
              </a:rPr>
              <a:t>Individuals focus their attention, calm their minds, and achieve a state of mindfulness</a:t>
            </a:r>
          </a:p>
          <a:p>
            <a:pPr>
              <a:lnSpc>
                <a:spcPts val="2080"/>
              </a:lnSpc>
            </a:pPr>
            <a:endParaRPr lang="en-US" sz="1733">
              <a:solidFill>
                <a:srgbClr val="62441B"/>
              </a:solidFill>
              <a:latin typeface="Nunito Sans Regular"/>
            </a:endParaRPr>
          </a:p>
        </p:txBody>
      </p:sp>
      <p:sp>
        <p:nvSpPr>
          <p:cNvPr id="12" name="TextBox 12"/>
          <p:cNvSpPr txBox="1"/>
          <p:nvPr/>
        </p:nvSpPr>
        <p:spPr>
          <a:xfrm>
            <a:off x="610249" y="4997131"/>
            <a:ext cx="5887292" cy="645754"/>
          </a:xfrm>
          <a:prstGeom prst="rect">
            <a:avLst/>
          </a:prstGeom>
        </p:spPr>
        <p:txBody>
          <a:bodyPr lIns="0" tIns="0" rIns="0" bIns="0" rtlCol="0" anchor="t">
            <a:spAutoFit/>
          </a:bodyPr>
          <a:lstStyle/>
          <a:p>
            <a:pPr>
              <a:lnSpc>
                <a:spcPts val="2560"/>
              </a:lnSpc>
            </a:pPr>
            <a:r>
              <a:rPr lang="en-US" sz="2133">
                <a:solidFill>
                  <a:srgbClr val="AB7427"/>
                </a:solidFill>
                <a:latin typeface="Nunito Sans Bold"/>
              </a:rPr>
              <a:t>Self-Exploration &amp; Personal Growth:</a:t>
            </a:r>
          </a:p>
          <a:p>
            <a:pPr>
              <a:lnSpc>
                <a:spcPts val="2560"/>
              </a:lnSpc>
            </a:pPr>
            <a:endParaRPr lang="en-US" sz="2133">
              <a:solidFill>
                <a:srgbClr val="AB7427"/>
              </a:solidFill>
              <a:latin typeface="Nunito Sans Bold"/>
            </a:endParaRPr>
          </a:p>
        </p:txBody>
      </p:sp>
      <p:sp>
        <p:nvSpPr>
          <p:cNvPr id="13" name="TextBox 13"/>
          <p:cNvSpPr txBox="1"/>
          <p:nvPr/>
        </p:nvSpPr>
        <p:spPr>
          <a:xfrm>
            <a:off x="416324" y="5381772"/>
            <a:ext cx="7031026" cy="1127809"/>
          </a:xfrm>
          <a:prstGeom prst="rect">
            <a:avLst/>
          </a:prstGeom>
        </p:spPr>
        <p:txBody>
          <a:bodyPr lIns="0" tIns="0" rIns="0" bIns="0" rtlCol="0" anchor="t">
            <a:spAutoFit/>
          </a:bodyPr>
          <a:lstStyle/>
          <a:p>
            <a:pPr marL="374246" lvl="1" indent="-187123">
              <a:lnSpc>
                <a:spcPts val="2427"/>
              </a:lnSpc>
              <a:buFont typeface="Arial"/>
              <a:buChar char="•"/>
            </a:pPr>
            <a:r>
              <a:rPr lang="en-US" sz="1733">
                <a:solidFill>
                  <a:srgbClr val="62441B"/>
                </a:solidFill>
                <a:latin typeface="Nunito Sans Regular"/>
              </a:rPr>
              <a:t>Artistic exploration encourages self-reflection and self-discovery.</a:t>
            </a:r>
          </a:p>
          <a:p>
            <a:pPr marL="374246" lvl="1" indent="-187123">
              <a:lnSpc>
                <a:spcPts val="2080"/>
              </a:lnSpc>
              <a:buFont typeface="Arial"/>
              <a:buChar char="•"/>
            </a:pPr>
            <a:r>
              <a:rPr lang="en-US" sz="1733">
                <a:solidFill>
                  <a:srgbClr val="62441B"/>
                </a:solidFill>
                <a:latin typeface="Nunito Sans Regular"/>
              </a:rPr>
              <a:t>Individuals can explore their identities, beliefs, and aspirations, fostering personal growth and self-awareness.</a:t>
            </a:r>
          </a:p>
          <a:p>
            <a:pPr>
              <a:lnSpc>
                <a:spcPts val="2427"/>
              </a:lnSpc>
            </a:pPr>
            <a:endParaRPr lang="en-US" sz="1733">
              <a:solidFill>
                <a:srgbClr val="62441B"/>
              </a:solidFill>
              <a:latin typeface="Nunito Sans Regular"/>
            </a:endParaRPr>
          </a:p>
        </p:txBody>
      </p:sp>
      <p:grpSp>
        <p:nvGrpSpPr>
          <p:cNvPr id="14" name="Group 14"/>
          <p:cNvGrpSpPr/>
          <p:nvPr/>
        </p:nvGrpSpPr>
        <p:grpSpPr>
          <a:xfrm>
            <a:off x="7755826" y="685800"/>
            <a:ext cx="3921825" cy="5486400"/>
            <a:chOff x="0" y="0"/>
            <a:chExt cx="3125063" cy="4371778"/>
          </a:xfrm>
        </p:grpSpPr>
        <p:sp>
          <p:nvSpPr>
            <p:cNvPr id="15" name="Freeform 15"/>
            <p:cNvSpPr/>
            <p:nvPr/>
          </p:nvSpPr>
          <p:spPr>
            <a:xfrm>
              <a:off x="0" y="0"/>
              <a:ext cx="3125063" cy="4371778"/>
            </a:xfrm>
            <a:custGeom>
              <a:avLst/>
              <a:gdLst/>
              <a:ahLst/>
              <a:cxnLst/>
              <a:rect l="l" t="t" r="r" b="b"/>
              <a:pathLst>
                <a:path w="3125063" h="4371778">
                  <a:moveTo>
                    <a:pt x="3000603" y="4371778"/>
                  </a:moveTo>
                  <a:lnTo>
                    <a:pt x="124460" y="4371778"/>
                  </a:lnTo>
                  <a:cubicBezTo>
                    <a:pt x="55880" y="4371778"/>
                    <a:pt x="0" y="4315898"/>
                    <a:pt x="0" y="4247318"/>
                  </a:cubicBezTo>
                  <a:lnTo>
                    <a:pt x="0" y="124460"/>
                  </a:lnTo>
                  <a:cubicBezTo>
                    <a:pt x="0" y="55880"/>
                    <a:pt x="55880" y="0"/>
                    <a:pt x="124460" y="0"/>
                  </a:cubicBezTo>
                  <a:lnTo>
                    <a:pt x="3000603" y="0"/>
                  </a:lnTo>
                  <a:cubicBezTo>
                    <a:pt x="3069183" y="0"/>
                    <a:pt x="3125063" y="55880"/>
                    <a:pt x="3125063" y="124460"/>
                  </a:cubicBezTo>
                  <a:lnTo>
                    <a:pt x="3125063" y="4247318"/>
                  </a:lnTo>
                  <a:cubicBezTo>
                    <a:pt x="3125063" y="4315898"/>
                    <a:pt x="3069183" y="4371778"/>
                    <a:pt x="3000603" y="4371778"/>
                  </a:cubicBezTo>
                  <a:close/>
                </a:path>
              </a:pathLst>
            </a:custGeom>
            <a:solidFill>
              <a:srgbClr val="FFFFFF">
                <a:alpha val="89804"/>
              </a:srgbClr>
            </a:solidFill>
          </p:spPr>
        </p:sp>
      </p:grpSp>
      <p:grpSp>
        <p:nvGrpSpPr>
          <p:cNvPr id="16" name="Group 16"/>
          <p:cNvGrpSpPr/>
          <p:nvPr/>
        </p:nvGrpSpPr>
        <p:grpSpPr>
          <a:xfrm>
            <a:off x="7900605" y="825143"/>
            <a:ext cx="3632266" cy="5207715"/>
            <a:chOff x="0" y="0"/>
            <a:chExt cx="7264532" cy="10415431"/>
          </a:xfrm>
        </p:grpSpPr>
        <p:pic>
          <p:nvPicPr>
            <p:cNvPr id="17" name="Picture 17"/>
            <p:cNvPicPr>
              <a:picLocks noChangeAspect="1"/>
            </p:cNvPicPr>
            <p:nvPr/>
          </p:nvPicPr>
          <p:blipFill>
            <a:blip r:embed="rId7"/>
            <a:srcRect l="4628" t="8748" r="5432"/>
            <a:stretch>
              <a:fillRect/>
            </a:stretch>
          </p:blipFill>
          <p:spPr>
            <a:xfrm>
              <a:off x="0" y="0"/>
              <a:ext cx="7264532" cy="10415431"/>
            </a:xfrm>
            <a:prstGeom prst="rect">
              <a:avLst/>
            </a:prstGeom>
          </p:spPr>
        </p:pic>
      </p:grpSp>
      <p:sp>
        <p:nvSpPr>
          <p:cNvPr id="18" name="Freeform 18"/>
          <p:cNvSpPr/>
          <p:nvPr/>
        </p:nvSpPr>
        <p:spPr>
          <a:xfrm rot="1926249">
            <a:off x="6573664" y="5530116"/>
            <a:ext cx="1380469" cy="1548913"/>
          </a:xfrm>
          <a:custGeom>
            <a:avLst/>
            <a:gdLst/>
            <a:ahLst/>
            <a:cxnLst/>
            <a:rect l="l" t="t" r="r" b="b"/>
            <a:pathLst>
              <a:path w="2070703" h="2323370">
                <a:moveTo>
                  <a:pt x="0" y="0"/>
                </a:moveTo>
                <a:lnTo>
                  <a:pt x="2070703" y="0"/>
                </a:lnTo>
                <a:lnTo>
                  <a:pt x="2070703" y="2323370"/>
                </a:lnTo>
                <a:lnTo>
                  <a:pt x="0" y="2323370"/>
                </a:lnTo>
                <a:lnTo>
                  <a:pt x="0" y="0"/>
                </a:lnTo>
                <a:close/>
              </a:path>
            </a:pathLst>
          </a:custGeom>
          <a:blipFill>
            <a:blip r:embed="rId8">
              <a:alphaModFix amt="50000"/>
            </a:blip>
            <a:stretch>
              <a:fillRect/>
            </a:stretch>
          </a:blipFill>
        </p:spPr>
      </p:sp>
      <p:sp>
        <p:nvSpPr>
          <p:cNvPr id="19" name="TextBox 19"/>
          <p:cNvSpPr txBox="1"/>
          <p:nvPr/>
        </p:nvSpPr>
        <p:spPr>
          <a:xfrm>
            <a:off x="400893" y="282907"/>
            <a:ext cx="7699687" cy="1289648"/>
          </a:xfrm>
          <a:prstGeom prst="rect">
            <a:avLst/>
          </a:prstGeom>
        </p:spPr>
        <p:txBody>
          <a:bodyPr lIns="0" tIns="0" rIns="0" bIns="0" rtlCol="0" anchor="t">
            <a:spAutoFit/>
          </a:bodyPr>
          <a:lstStyle/>
          <a:p>
            <a:pPr>
              <a:lnSpc>
                <a:spcPts val="5166"/>
              </a:lnSpc>
            </a:pPr>
            <a:r>
              <a:rPr lang="en-US" sz="4200" spc="105">
                <a:solidFill>
                  <a:srgbClr val="62441B"/>
                </a:solidFill>
                <a:latin typeface="Hatton"/>
              </a:rPr>
              <a:t>HOW WELLNESS INTEGRATED INTO ART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6922939">
            <a:off x="-5064495" y="-2782709"/>
            <a:ext cx="8331549" cy="8227405"/>
          </a:xfrm>
          <a:custGeom>
            <a:avLst/>
            <a:gdLst/>
            <a:ahLst/>
            <a:cxnLst/>
            <a:rect l="l" t="t" r="r" b="b"/>
            <a:pathLst>
              <a:path w="12497323" h="12341107">
                <a:moveTo>
                  <a:pt x="0" y="0"/>
                </a:moveTo>
                <a:lnTo>
                  <a:pt x="12497323" y="0"/>
                </a:lnTo>
                <a:lnTo>
                  <a:pt x="12497323" y="12341106"/>
                </a:lnTo>
                <a:lnTo>
                  <a:pt x="0" y="12341106"/>
                </a:lnTo>
                <a:lnTo>
                  <a:pt x="0" y="0"/>
                </a:lnTo>
                <a:close/>
              </a:path>
            </a:pathLst>
          </a:custGeom>
          <a:blipFill>
            <a:blip r:embed="rId3">
              <a:alphaModFix amt="18000"/>
              <a:extLst>
                <a:ext uri="{96DAC541-7B7A-43D3-8B79-37D633B846F1}">
                  <asvg:svgBlip xmlns:asvg="http://schemas.microsoft.com/office/drawing/2016/SVG/main" r:embed="rId4"/>
                </a:ext>
              </a:extLst>
            </a:blip>
            <a:stretch>
              <a:fillRect/>
            </a:stretch>
          </a:blipFill>
        </p:spPr>
      </p:sp>
      <p:sp>
        <p:nvSpPr>
          <p:cNvPr id="4" name="Freeform 4"/>
          <p:cNvSpPr/>
          <p:nvPr/>
        </p:nvSpPr>
        <p:spPr>
          <a:xfrm rot="2509741">
            <a:off x="1076206" y="-3886860"/>
            <a:ext cx="7191843" cy="6742353"/>
          </a:xfrm>
          <a:custGeom>
            <a:avLst/>
            <a:gdLst/>
            <a:ahLst/>
            <a:cxnLst/>
            <a:rect l="l" t="t" r="r" b="b"/>
            <a:pathLst>
              <a:path w="10787765" h="10113530">
                <a:moveTo>
                  <a:pt x="0" y="0"/>
                </a:moveTo>
                <a:lnTo>
                  <a:pt x="10787765" y="0"/>
                </a:lnTo>
                <a:lnTo>
                  <a:pt x="10787765" y="10113530"/>
                </a:lnTo>
                <a:lnTo>
                  <a:pt x="0" y="10113530"/>
                </a:lnTo>
                <a:lnTo>
                  <a:pt x="0" y="0"/>
                </a:lnTo>
                <a:close/>
              </a:path>
            </a:pathLst>
          </a:custGeom>
          <a:blipFill>
            <a:blip r:embed="rId5">
              <a:alphaModFix amt="31000"/>
            </a:blip>
            <a:stretch>
              <a:fillRect/>
            </a:stretch>
          </a:blipFill>
        </p:spPr>
      </p:sp>
      <p:sp>
        <p:nvSpPr>
          <p:cNvPr id="5" name="Freeform 5"/>
          <p:cNvSpPr/>
          <p:nvPr/>
        </p:nvSpPr>
        <p:spPr>
          <a:xfrm rot="-9368921">
            <a:off x="8016234" y="4134958"/>
            <a:ext cx="6091919" cy="4805001"/>
          </a:xfrm>
          <a:custGeom>
            <a:avLst/>
            <a:gdLst/>
            <a:ahLst/>
            <a:cxnLst/>
            <a:rect l="l" t="t" r="r" b="b"/>
            <a:pathLst>
              <a:path w="9137879" h="7207502">
                <a:moveTo>
                  <a:pt x="0" y="0"/>
                </a:moveTo>
                <a:lnTo>
                  <a:pt x="9137878" y="0"/>
                </a:lnTo>
                <a:lnTo>
                  <a:pt x="9137878" y="7207502"/>
                </a:lnTo>
                <a:lnTo>
                  <a:pt x="0" y="7207502"/>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6" name="Freeform 6"/>
          <p:cNvSpPr/>
          <p:nvPr/>
        </p:nvSpPr>
        <p:spPr>
          <a:xfrm>
            <a:off x="10938912" y="-307408"/>
            <a:ext cx="1416805" cy="1477762"/>
          </a:xfrm>
          <a:custGeom>
            <a:avLst/>
            <a:gdLst/>
            <a:ahLst/>
            <a:cxnLst/>
            <a:rect l="l" t="t" r="r" b="b"/>
            <a:pathLst>
              <a:path w="2125207" h="2216643">
                <a:moveTo>
                  <a:pt x="0" y="0"/>
                </a:moveTo>
                <a:lnTo>
                  <a:pt x="2125207" y="0"/>
                </a:lnTo>
                <a:lnTo>
                  <a:pt x="2125207" y="2216643"/>
                </a:lnTo>
                <a:lnTo>
                  <a:pt x="0" y="2216643"/>
                </a:lnTo>
                <a:lnTo>
                  <a:pt x="0" y="0"/>
                </a:lnTo>
                <a:close/>
              </a:path>
            </a:pathLst>
          </a:custGeom>
          <a:blipFill>
            <a:blip r:embed="rId8">
              <a:alphaModFix amt="70000"/>
              <a:extLst>
                <a:ext uri="{96DAC541-7B7A-43D3-8B79-37D633B846F1}">
                  <asvg:svgBlip xmlns:asvg="http://schemas.microsoft.com/office/drawing/2016/SVG/main" r:embed="rId9"/>
                </a:ext>
              </a:extLst>
            </a:blip>
            <a:stretch>
              <a:fillRect/>
            </a:stretch>
          </a:blipFill>
        </p:spPr>
      </p:sp>
      <p:grpSp>
        <p:nvGrpSpPr>
          <p:cNvPr id="7" name="Group 7"/>
          <p:cNvGrpSpPr/>
          <p:nvPr/>
        </p:nvGrpSpPr>
        <p:grpSpPr>
          <a:xfrm rot="-10800000">
            <a:off x="1417536" y="2200660"/>
            <a:ext cx="2857044" cy="3254841"/>
            <a:chOff x="0" y="0"/>
            <a:chExt cx="2354580" cy="2682417"/>
          </a:xfrm>
        </p:grpSpPr>
        <p:sp>
          <p:nvSpPr>
            <p:cNvPr id="8" name="Freeform 8"/>
            <p:cNvSpPr/>
            <p:nvPr/>
          </p:nvSpPr>
          <p:spPr>
            <a:xfrm>
              <a:off x="0" y="0"/>
              <a:ext cx="2353310" cy="2682417"/>
            </a:xfrm>
            <a:custGeom>
              <a:avLst/>
              <a:gdLst/>
              <a:ahLst/>
              <a:cxnLst/>
              <a:rect l="l" t="t" r="r" b="b"/>
              <a:pathLst>
                <a:path w="2353310" h="2682417">
                  <a:moveTo>
                    <a:pt x="784860" y="2615107"/>
                  </a:moveTo>
                  <a:cubicBezTo>
                    <a:pt x="905510" y="2655747"/>
                    <a:pt x="1042670" y="2682417"/>
                    <a:pt x="1177290" y="2682417"/>
                  </a:cubicBezTo>
                  <a:cubicBezTo>
                    <a:pt x="1311910" y="2682417"/>
                    <a:pt x="1441450" y="2659557"/>
                    <a:pt x="1560830" y="2618917"/>
                  </a:cubicBezTo>
                  <a:cubicBezTo>
                    <a:pt x="1563370" y="2617647"/>
                    <a:pt x="1565910" y="2617647"/>
                    <a:pt x="1568450" y="2616377"/>
                  </a:cubicBezTo>
                  <a:cubicBezTo>
                    <a:pt x="2016760" y="2453817"/>
                    <a:pt x="2346960" y="2024557"/>
                    <a:pt x="2353310" y="1523481"/>
                  </a:cubicBezTo>
                  <a:lnTo>
                    <a:pt x="2353310" y="0"/>
                  </a:lnTo>
                  <a:lnTo>
                    <a:pt x="0" y="0"/>
                  </a:lnTo>
                  <a:lnTo>
                    <a:pt x="0" y="1522355"/>
                  </a:lnTo>
                  <a:cubicBezTo>
                    <a:pt x="6350" y="2027097"/>
                    <a:pt x="331470" y="2456357"/>
                    <a:pt x="784860" y="2615107"/>
                  </a:cubicBezTo>
                  <a:close/>
                </a:path>
              </a:pathLst>
            </a:custGeom>
            <a:solidFill>
              <a:srgbClr val="FFFFFF"/>
            </a:solidFill>
          </p:spPr>
        </p:sp>
      </p:grpSp>
      <p:grpSp>
        <p:nvGrpSpPr>
          <p:cNvPr id="9" name="Group 9"/>
          <p:cNvGrpSpPr/>
          <p:nvPr/>
        </p:nvGrpSpPr>
        <p:grpSpPr>
          <a:xfrm rot="-10800000">
            <a:off x="4666715" y="2200660"/>
            <a:ext cx="2857044" cy="3254841"/>
            <a:chOff x="0" y="0"/>
            <a:chExt cx="2354580" cy="2682417"/>
          </a:xfrm>
        </p:grpSpPr>
        <p:sp>
          <p:nvSpPr>
            <p:cNvPr id="10" name="Freeform 10"/>
            <p:cNvSpPr/>
            <p:nvPr/>
          </p:nvSpPr>
          <p:spPr>
            <a:xfrm>
              <a:off x="0" y="0"/>
              <a:ext cx="2353310" cy="2682417"/>
            </a:xfrm>
            <a:custGeom>
              <a:avLst/>
              <a:gdLst/>
              <a:ahLst/>
              <a:cxnLst/>
              <a:rect l="l" t="t" r="r" b="b"/>
              <a:pathLst>
                <a:path w="2353310" h="2682417">
                  <a:moveTo>
                    <a:pt x="784860" y="2615107"/>
                  </a:moveTo>
                  <a:cubicBezTo>
                    <a:pt x="905510" y="2655747"/>
                    <a:pt x="1042670" y="2682417"/>
                    <a:pt x="1177290" y="2682417"/>
                  </a:cubicBezTo>
                  <a:cubicBezTo>
                    <a:pt x="1311910" y="2682417"/>
                    <a:pt x="1441450" y="2659557"/>
                    <a:pt x="1560830" y="2618917"/>
                  </a:cubicBezTo>
                  <a:cubicBezTo>
                    <a:pt x="1563370" y="2617647"/>
                    <a:pt x="1565910" y="2617647"/>
                    <a:pt x="1568450" y="2616377"/>
                  </a:cubicBezTo>
                  <a:cubicBezTo>
                    <a:pt x="2016760" y="2453817"/>
                    <a:pt x="2346960" y="2024557"/>
                    <a:pt x="2353310" y="1523481"/>
                  </a:cubicBezTo>
                  <a:lnTo>
                    <a:pt x="2353310" y="0"/>
                  </a:lnTo>
                  <a:lnTo>
                    <a:pt x="0" y="0"/>
                  </a:lnTo>
                  <a:lnTo>
                    <a:pt x="0" y="1522355"/>
                  </a:lnTo>
                  <a:cubicBezTo>
                    <a:pt x="6350" y="2027097"/>
                    <a:pt x="331470" y="2456357"/>
                    <a:pt x="784860" y="2615107"/>
                  </a:cubicBezTo>
                  <a:close/>
                </a:path>
              </a:pathLst>
            </a:custGeom>
            <a:solidFill>
              <a:srgbClr val="FFFFFF"/>
            </a:solidFill>
          </p:spPr>
        </p:sp>
      </p:grpSp>
      <p:grpSp>
        <p:nvGrpSpPr>
          <p:cNvPr id="11" name="Group 11"/>
          <p:cNvGrpSpPr/>
          <p:nvPr/>
        </p:nvGrpSpPr>
        <p:grpSpPr>
          <a:xfrm rot="-10800000">
            <a:off x="7917420" y="2200660"/>
            <a:ext cx="2857044" cy="3254841"/>
            <a:chOff x="0" y="0"/>
            <a:chExt cx="2354580" cy="2682417"/>
          </a:xfrm>
        </p:grpSpPr>
        <p:sp>
          <p:nvSpPr>
            <p:cNvPr id="12" name="Freeform 12"/>
            <p:cNvSpPr/>
            <p:nvPr/>
          </p:nvSpPr>
          <p:spPr>
            <a:xfrm>
              <a:off x="0" y="0"/>
              <a:ext cx="2353310" cy="2682417"/>
            </a:xfrm>
            <a:custGeom>
              <a:avLst/>
              <a:gdLst/>
              <a:ahLst/>
              <a:cxnLst/>
              <a:rect l="l" t="t" r="r" b="b"/>
              <a:pathLst>
                <a:path w="2353310" h="2682417">
                  <a:moveTo>
                    <a:pt x="784860" y="2615107"/>
                  </a:moveTo>
                  <a:cubicBezTo>
                    <a:pt x="905510" y="2655747"/>
                    <a:pt x="1042670" y="2682417"/>
                    <a:pt x="1177290" y="2682417"/>
                  </a:cubicBezTo>
                  <a:cubicBezTo>
                    <a:pt x="1311910" y="2682417"/>
                    <a:pt x="1441450" y="2659557"/>
                    <a:pt x="1560830" y="2618917"/>
                  </a:cubicBezTo>
                  <a:cubicBezTo>
                    <a:pt x="1563370" y="2617647"/>
                    <a:pt x="1565910" y="2617647"/>
                    <a:pt x="1568450" y="2616377"/>
                  </a:cubicBezTo>
                  <a:cubicBezTo>
                    <a:pt x="2016760" y="2453817"/>
                    <a:pt x="2346960" y="2024557"/>
                    <a:pt x="2353310" y="1523481"/>
                  </a:cubicBezTo>
                  <a:lnTo>
                    <a:pt x="2353310" y="0"/>
                  </a:lnTo>
                  <a:lnTo>
                    <a:pt x="0" y="0"/>
                  </a:lnTo>
                  <a:lnTo>
                    <a:pt x="0" y="1522355"/>
                  </a:lnTo>
                  <a:cubicBezTo>
                    <a:pt x="6350" y="2027097"/>
                    <a:pt x="331470" y="2456357"/>
                    <a:pt x="784860" y="2615107"/>
                  </a:cubicBezTo>
                  <a:close/>
                </a:path>
              </a:pathLst>
            </a:custGeom>
            <a:solidFill>
              <a:srgbClr val="FFFFFF"/>
            </a:solidFill>
          </p:spPr>
        </p:sp>
      </p:grpSp>
      <p:grpSp>
        <p:nvGrpSpPr>
          <p:cNvPr id="13" name="Group 13"/>
          <p:cNvGrpSpPr/>
          <p:nvPr/>
        </p:nvGrpSpPr>
        <p:grpSpPr>
          <a:xfrm>
            <a:off x="1417536" y="5549505"/>
            <a:ext cx="2857044" cy="622695"/>
            <a:chOff x="0" y="0"/>
            <a:chExt cx="4420589" cy="963471"/>
          </a:xfrm>
        </p:grpSpPr>
        <p:sp>
          <p:nvSpPr>
            <p:cNvPr id="14" name="Freeform 14"/>
            <p:cNvSpPr/>
            <p:nvPr/>
          </p:nvSpPr>
          <p:spPr>
            <a:xfrm>
              <a:off x="0" y="0"/>
              <a:ext cx="4421859" cy="963471"/>
            </a:xfrm>
            <a:custGeom>
              <a:avLst/>
              <a:gdLst/>
              <a:ahLst/>
              <a:cxnLst/>
              <a:rect l="l" t="t" r="r" b="b"/>
              <a:pathLst>
                <a:path w="4421859" h="963471">
                  <a:moveTo>
                    <a:pt x="3868139" y="963471"/>
                  </a:moveTo>
                  <a:lnTo>
                    <a:pt x="553720" y="963471"/>
                  </a:lnTo>
                  <a:cubicBezTo>
                    <a:pt x="247650" y="963471"/>
                    <a:pt x="0" y="747748"/>
                    <a:pt x="0" y="482275"/>
                  </a:cubicBezTo>
                  <a:cubicBezTo>
                    <a:pt x="0" y="215697"/>
                    <a:pt x="247650" y="0"/>
                    <a:pt x="553720" y="0"/>
                  </a:cubicBezTo>
                  <a:lnTo>
                    <a:pt x="3868139" y="0"/>
                  </a:lnTo>
                  <a:cubicBezTo>
                    <a:pt x="4174209" y="0"/>
                    <a:pt x="4421859" y="215697"/>
                    <a:pt x="4421859" y="482275"/>
                  </a:cubicBezTo>
                  <a:cubicBezTo>
                    <a:pt x="4420589" y="747748"/>
                    <a:pt x="4172939" y="963471"/>
                    <a:pt x="3868139" y="963471"/>
                  </a:cubicBezTo>
                  <a:close/>
                </a:path>
              </a:pathLst>
            </a:custGeom>
            <a:solidFill>
              <a:srgbClr val="FFFFFF"/>
            </a:solidFill>
          </p:spPr>
        </p:sp>
      </p:grpSp>
      <p:grpSp>
        <p:nvGrpSpPr>
          <p:cNvPr id="15" name="Group 15"/>
          <p:cNvGrpSpPr/>
          <p:nvPr/>
        </p:nvGrpSpPr>
        <p:grpSpPr>
          <a:xfrm>
            <a:off x="4666715" y="5549505"/>
            <a:ext cx="2857044" cy="622695"/>
            <a:chOff x="0" y="0"/>
            <a:chExt cx="4420589" cy="963471"/>
          </a:xfrm>
        </p:grpSpPr>
        <p:sp>
          <p:nvSpPr>
            <p:cNvPr id="16" name="Freeform 16"/>
            <p:cNvSpPr/>
            <p:nvPr/>
          </p:nvSpPr>
          <p:spPr>
            <a:xfrm>
              <a:off x="0" y="0"/>
              <a:ext cx="4421859" cy="963471"/>
            </a:xfrm>
            <a:custGeom>
              <a:avLst/>
              <a:gdLst/>
              <a:ahLst/>
              <a:cxnLst/>
              <a:rect l="l" t="t" r="r" b="b"/>
              <a:pathLst>
                <a:path w="4421859" h="963471">
                  <a:moveTo>
                    <a:pt x="3868139" y="963471"/>
                  </a:moveTo>
                  <a:lnTo>
                    <a:pt x="553720" y="963471"/>
                  </a:lnTo>
                  <a:cubicBezTo>
                    <a:pt x="247650" y="963471"/>
                    <a:pt x="0" y="747748"/>
                    <a:pt x="0" y="482275"/>
                  </a:cubicBezTo>
                  <a:cubicBezTo>
                    <a:pt x="0" y="215697"/>
                    <a:pt x="247650" y="0"/>
                    <a:pt x="553720" y="0"/>
                  </a:cubicBezTo>
                  <a:lnTo>
                    <a:pt x="3868139" y="0"/>
                  </a:lnTo>
                  <a:cubicBezTo>
                    <a:pt x="4174209" y="0"/>
                    <a:pt x="4421859" y="215697"/>
                    <a:pt x="4421859" y="482275"/>
                  </a:cubicBezTo>
                  <a:cubicBezTo>
                    <a:pt x="4420589" y="747748"/>
                    <a:pt x="4172939" y="963471"/>
                    <a:pt x="3868139" y="963471"/>
                  </a:cubicBezTo>
                  <a:close/>
                </a:path>
              </a:pathLst>
            </a:custGeom>
            <a:solidFill>
              <a:srgbClr val="FFFFFF"/>
            </a:solidFill>
          </p:spPr>
        </p:sp>
      </p:grpSp>
      <p:grpSp>
        <p:nvGrpSpPr>
          <p:cNvPr id="17" name="Group 17"/>
          <p:cNvGrpSpPr/>
          <p:nvPr/>
        </p:nvGrpSpPr>
        <p:grpSpPr>
          <a:xfrm>
            <a:off x="7917420" y="5549505"/>
            <a:ext cx="2857044" cy="622695"/>
            <a:chOff x="0" y="0"/>
            <a:chExt cx="4420589" cy="963471"/>
          </a:xfrm>
        </p:grpSpPr>
        <p:sp>
          <p:nvSpPr>
            <p:cNvPr id="18" name="Freeform 18"/>
            <p:cNvSpPr/>
            <p:nvPr/>
          </p:nvSpPr>
          <p:spPr>
            <a:xfrm>
              <a:off x="0" y="0"/>
              <a:ext cx="4421859" cy="963471"/>
            </a:xfrm>
            <a:custGeom>
              <a:avLst/>
              <a:gdLst/>
              <a:ahLst/>
              <a:cxnLst/>
              <a:rect l="l" t="t" r="r" b="b"/>
              <a:pathLst>
                <a:path w="4421859" h="963471">
                  <a:moveTo>
                    <a:pt x="3868139" y="963471"/>
                  </a:moveTo>
                  <a:lnTo>
                    <a:pt x="553720" y="963471"/>
                  </a:lnTo>
                  <a:cubicBezTo>
                    <a:pt x="247650" y="963471"/>
                    <a:pt x="0" y="747748"/>
                    <a:pt x="0" y="482275"/>
                  </a:cubicBezTo>
                  <a:cubicBezTo>
                    <a:pt x="0" y="215697"/>
                    <a:pt x="247650" y="0"/>
                    <a:pt x="553720" y="0"/>
                  </a:cubicBezTo>
                  <a:lnTo>
                    <a:pt x="3868139" y="0"/>
                  </a:lnTo>
                  <a:cubicBezTo>
                    <a:pt x="4174209" y="0"/>
                    <a:pt x="4421859" y="215697"/>
                    <a:pt x="4421859" y="482275"/>
                  </a:cubicBezTo>
                  <a:cubicBezTo>
                    <a:pt x="4420589" y="747748"/>
                    <a:pt x="4172939" y="963471"/>
                    <a:pt x="3868139" y="963471"/>
                  </a:cubicBezTo>
                  <a:close/>
                </a:path>
              </a:pathLst>
            </a:custGeom>
            <a:solidFill>
              <a:srgbClr val="FFFFFF"/>
            </a:solidFill>
          </p:spPr>
        </p:sp>
      </p:grpSp>
      <p:sp>
        <p:nvSpPr>
          <p:cNvPr id="19" name="Freeform 19"/>
          <p:cNvSpPr/>
          <p:nvPr/>
        </p:nvSpPr>
        <p:spPr>
          <a:xfrm rot="1926249">
            <a:off x="-186433" y="4600431"/>
            <a:ext cx="1144617" cy="1284283"/>
          </a:xfrm>
          <a:custGeom>
            <a:avLst/>
            <a:gdLst/>
            <a:ahLst/>
            <a:cxnLst/>
            <a:rect l="l" t="t" r="r" b="b"/>
            <a:pathLst>
              <a:path w="1716926" h="1926424">
                <a:moveTo>
                  <a:pt x="0" y="0"/>
                </a:moveTo>
                <a:lnTo>
                  <a:pt x="1716925" y="0"/>
                </a:lnTo>
                <a:lnTo>
                  <a:pt x="1716925" y="1926425"/>
                </a:lnTo>
                <a:lnTo>
                  <a:pt x="0" y="1926425"/>
                </a:lnTo>
                <a:lnTo>
                  <a:pt x="0" y="0"/>
                </a:lnTo>
                <a:close/>
              </a:path>
            </a:pathLst>
          </a:custGeom>
          <a:blipFill>
            <a:blip r:embed="rId10">
              <a:alphaModFix amt="50000"/>
            </a:blip>
            <a:stretch>
              <a:fillRect/>
            </a:stretch>
          </a:blipFill>
        </p:spPr>
      </p:sp>
      <p:sp>
        <p:nvSpPr>
          <p:cNvPr id="20" name="Freeform 20"/>
          <p:cNvSpPr/>
          <p:nvPr/>
        </p:nvSpPr>
        <p:spPr>
          <a:xfrm>
            <a:off x="1778696" y="2901221"/>
            <a:ext cx="1989401" cy="1315491"/>
          </a:xfrm>
          <a:custGeom>
            <a:avLst/>
            <a:gdLst/>
            <a:ahLst/>
            <a:cxnLst/>
            <a:rect l="l" t="t" r="r" b="b"/>
            <a:pathLst>
              <a:path w="2984101" h="1973237">
                <a:moveTo>
                  <a:pt x="0" y="0"/>
                </a:moveTo>
                <a:lnTo>
                  <a:pt x="2984101" y="0"/>
                </a:lnTo>
                <a:lnTo>
                  <a:pt x="2984101" y="1973236"/>
                </a:lnTo>
                <a:lnTo>
                  <a:pt x="0" y="19732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p:cNvSpPr/>
          <p:nvPr/>
        </p:nvSpPr>
        <p:spPr>
          <a:xfrm>
            <a:off x="1975125" y="3954381"/>
            <a:ext cx="1862382" cy="1459642"/>
          </a:xfrm>
          <a:custGeom>
            <a:avLst/>
            <a:gdLst/>
            <a:ahLst/>
            <a:cxnLst/>
            <a:rect l="l" t="t" r="r" b="b"/>
            <a:pathLst>
              <a:path w="2793573" h="2189463">
                <a:moveTo>
                  <a:pt x="0" y="0"/>
                </a:moveTo>
                <a:lnTo>
                  <a:pt x="2793573" y="0"/>
                </a:lnTo>
                <a:lnTo>
                  <a:pt x="2793573" y="2189462"/>
                </a:lnTo>
                <a:lnTo>
                  <a:pt x="0" y="21894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2" name="Freeform 22"/>
          <p:cNvSpPr/>
          <p:nvPr/>
        </p:nvSpPr>
        <p:spPr>
          <a:xfrm>
            <a:off x="4779657" y="2298974"/>
            <a:ext cx="2525221" cy="3156527"/>
          </a:xfrm>
          <a:custGeom>
            <a:avLst/>
            <a:gdLst/>
            <a:ahLst/>
            <a:cxnLst/>
            <a:rect l="l" t="t" r="r" b="b"/>
            <a:pathLst>
              <a:path w="3787832" h="4734790">
                <a:moveTo>
                  <a:pt x="0" y="0"/>
                </a:moveTo>
                <a:lnTo>
                  <a:pt x="3787833" y="0"/>
                </a:lnTo>
                <a:lnTo>
                  <a:pt x="3787833" y="4734790"/>
                </a:lnTo>
                <a:lnTo>
                  <a:pt x="0" y="4734790"/>
                </a:lnTo>
                <a:lnTo>
                  <a:pt x="0" y="0"/>
                </a:lnTo>
                <a:close/>
              </a:path>
            </a:pathLst>
          </a:custGeom>
          <a:blipFill>
            <a:blip r:embed="rId15"/>
            <a:stretch>
              <a:fillRect/>
            </a:stretch>
          </a:blipFill>
        </p:spPr>
      </p:sp>
      <p:sp>
        <p:nvSpPr>
          <p:cNvPr id="23" name="Freeform 23"/>
          <p:cNvSpPr/>
          <p:nvPr/>
        </p:nvSpPr>
        <p:spPr>
          <a:xfrm>
            <a:off x="8463558" y="3001016"/>
            <a:ext cx="2104721" cy="2454485"/>
          </a:xfrm>
          <a:custGeom>
            <a:avLst/>
            <a:gdLst/>
            <a:ahLst/>
            <a:cxnLst/>
            <a:rect l="l" t="t" r="r" b="b"/>
            <a:pathLst>
              <a:path w="3157081" h="3681727">
                <a:moveTo>
                  <a:pt x="0" y="0"/>
                </a:moveTo>
                <a:lnTo>
                  <a:pt x="3157081" y="0"/>
                </a:lnTo>
                <a:lnTo>
                  <a:pt x="3157081" y="3681727"/>
                </a:lnTo>
                <a:lnTo>
                  <a:pt x="0" y="3681727"/>
                </a:lnTo>
                <a:lnTo>
                  <a:pt x="0" y="0"/>
                </a:lnTo>
                <a:close/>
              </a:path>
            </a:pathLst>
          </a:custGeom>
          <a:blipFill>
            <a:blip r:embed="rId16"/>
            <a:stretch>
              <a:fillRect/>
            </a:stretch>
          </a:blipFill>
        </p:spPr>
      </p:sp>
      <p:sp>
        <p:nvSpPr>
          <p:cNvPr id="24" name="TextBox 24"/>
          <p:cNvSpPr txBox="1"/>
          <p:nvPr/>
        </p:nvSpPr>
        <p:spPr>
          <a:xfrm>
            <a:off x="1417537" y="319564"/>
            <a:ext cx="9356927" cy="1513235"/>
          </a:xfrm>
          <a:prstGeom prst="rect">
            <a:avLst/>
          </a:prstGeom>
        </p:spPr>
        <p:txBody>
          <a:bodyPr lIns="0" tIns="0" rIns="0" bIns="0" rtlCol="0" anchor="t">
            <a:spAutoFit/>
          </a:bodyPr>
          <a:lstStyle/>
          <a:p>
            <a:pPr algn="ctr">
              <a:lnSpc>
                <a:spcPts val="5867"/>
              </a:lnSpc>
            </a:pPr>
            <a:r>
              <a:rPr lang="en-US" sz="5334" spc="133">
                <a:solidFill>
                  <a:srgbClr val="62441B"/>
                </a:solidFill>
                <a:latin typeface="Hatton"/>
              </a:rPr>
              <a:t>BENIFITS OF ART &amp; WELLNESS INTEGRATION</a:t>
            </a:r>
          </a:p>
        </p:txBody>
      </p:sp>
      <p:sp>
        <p:nvSpPr>
          <p:cNvPr id="25" name="TextBox 25"/>
          <p:cNvSpPr txBox="1"/>
          <p:nvPr/>
        </p:nvSpPr>
        <p:spPr>
          <a:xfrm>
            <a:off x="4723950" y="5652798"/>
            <a:ext cx="2744101" cy="446789"/>
          </a:xfrm>
          <a:prstGeom prst="rect">
            <a:avLst/>
          </a:prstGeom>
        </p:spPr>
        <p:txBody>
          <a:bodyPr lIns="0" tIns="0" rIns="0" bIns="0" rtlCol="0" anchor="t">
            <a:spAutoFit/>
          </a:bodyPr>
          <a:lstStyle/>
          <a:p>
            <a:pPr algn="ctr">
              <a:lnSpc>
                <a:spcPts val="1760"/>
              </a:lnSpc>
            </a:pPr>
            <a:r>
              <a:rPr lang="en-US" sz="1467">
                <a:solidFill>
                  <a:srgbClr val="412F23"/>
                </a:solidFill>
                <a:latin typeface="Nunito Sans Regular Italics"/>
              </a:rPr>
              <a:t>IMPROVED  SELF-ESTEEM</a:t>
            </a:r>
          </a:p>
          <a:p>
            <a:pPr algn="ctr">
              <a:lnSpc>
                <a:spcPts val="1760"/>
              </a:lnSpc>
            </a:pPr>
            <a:r>
              <a:rPr lang="en-US" sz="1467">
                <a:solidFill>
                  <a:srgbClr val="412F23"/>
                </a:solidFill>
                <a:latin typeface="Nunito Sans Regular Italics"/>
              </a:rPr>
              <a:t>&amp; SELF CONFIDENCE</a:t>
            </a:r>
          </a:p>
        </p:txBody>
      </p:sp>
      <p:sp>
        <p:nvSpPr>
          <p:cNvPr id="26" name="TextBox 26"/>
          <p:cNvSpPr txBox="1"/>
          <p:nvPr/>
        </p:nvSpPr>
        <p:spPr>
          <a:xfrm>
            <a:off x="8071382" y="5747601"/>
            <a:ext cx="2549121" cy="753989"/>
          </a:xfrm>
          <a:prstGeom prst="rect">
            <a:avLst/>
          </a:prstGeom>
        </p:spPr>
        <p:txBody>
          <a:bodyPr lIns="0" tIns="0" rIns="0" bIns="0" rtlCol="0" anchor="t">
            <a:spAutoFit/>
          </a:bodyPr>
          <a:lstStyle/>
          <a:p>
            <a:pPr algn="ctr">
              <a:lnSpc>
                <a:spcPts val="1999"/>
              </a:lnSpc>
            </a:pPr>
            <a:r>
              <a:rPr lang="en-US" sz="1666">
                <a:solidFill>
                  <a:srgbClr val="412F23"/>
                </a:solidFill>
                <a:latin typeface="Nunito Sans Regular Italics"/>
              </a:rPr>
              <a:t>INCREASED RESILIENCE</a:t>
            </a:r>
          </a:p>
          <a:p>
            <a:pPr algn="ctr">
              <a:lnSpc>
                <a:spcPts val="1999"/>
              </a:lnSpc>
            </a:pPr>
            <a:endParaRPr lang="en-US" sz="1666">
              <a:solidFill>
                <a:srgbClr val="412F23"/>
              </a:solidFill>
              <a:latin typeface="Nunito Sans Regular Italics"/>
            </a:endParaRPr>
          </a:p>
        </p:txBody>
      </p:sp>
      <p:sp>
        <p:nvSpPr>
          <p:cNvPr id="27" name="TextBox 27"/>
          <p:cNvSpPr txBox="1"/>
          <p:nvPr/>
        </p:nvSpPr>
        <p:spPr>
          <a:xfrm>
            <a:off x="1480370" y="5655788"/>
            <a:ext cx="2731377" cy="461665"/>
          </a:xfrm>
          <a:prstGeom prst="rect">
            <a:avLst/>
          </a:prstGeom>
        </p:spPr>
        <p:txBody>
          <a:bodyPr lIns="0" tIns="0" rIns="0" bIns="0" rtlCol="0" anchor="t">
            <a:spAutoFit/>
          </a:bodyPr>
          <a:lstStyle/>
          <a:p>
            <a:pPr algn="ctr">
              <a:lnSpc>
                <a:spcPts val="1822"/>
              </a:lnSpc>
            </a:pPr>
            <a:r>
              <a:rPr lang="en-US" sz="1518">
                <a:solidFill>
                  <a:srgbClr val="412F23"/>
                </a:solidFill>
                <a:latin typeface="Nunito Sans Regular Italics"/>
              </a:rPr>
              <a:t>ENHANCED MENTAL </a:t>
            </a:r>
          </a:p>
          <a:p>
            <a:pPr algn="ctr">
              <a:lnSpc>
                <a:spcPts val="1822"/>
              </a:lnSpc>
            </a:pPr>
            <a:r>
              <a:rPr lang="en-US" sz="1518">
                <a:solidFill>
                  <a:srgbClr val="412F23"/>
                </a:solidFill>
                <a:latin typeface="Nunito Sans Regular Italics"/>
              </a:rPr>
              <a:t>HEALTH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9368921">
            <a:off x="7017429" y="3746006"/>
            <a:ext cx="7890951" cy="6223988"/>
          </a:xfrm>
          <a:custGeom>
            <a:avLst/>
            <a:gdLst/>
            <a:ahLst/>
            <a:cxnLst/>
            <a:rect l="l" t="t" r="r" b="b"/>
            <a:pathLst>
              <a:path w="11836427" h="9335982">
                <a:moveTo>
                  <a:pt x="0" y="0"/>
                </a:moveTo>
                <a:lnTo>
                  <a:pt x="11836427" y="0"/>
                </a:lnTo>
                <a:lnTo>
                  <a:pt x="11836427" y="9335982"/>
                </a:lnTo>
                <a:lnTo>
                  <a:pt x="0" y="9335982"/>
                </a:lnTo>
                <a:lnTo>
                  <a:pt x="0"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sp>
      <p:sp>
        <p:nvSpPr>
          <p:cNvPr id="4" name="Freeform 4"/>
          <p:cNvSpPr/>
          <p:nvPr/>
        </p:nvSpPr>
        <p:spPr>
          <a:xfrm rot="8965179">
            <a:off x="-5966453" y="367362"/>
            <a:ext cx="9766444" cy="8322245"/>
          </a:xfrm>
          <a:custGeom>
            <a:avLst/>
            <a:gdLst/>
            <a:ahLst/>
            <a:cxnLst/>
            <a:rect l="l" t="t" r="r" b="b"/>
            <a:pathLst>
              <a:path w="14649666" h="12483367">
                <a:moveTo>
                  <a:pt x="0" y="0"/>
                </a:moveTo>
                <a:lnTo>
                  <a:pt x="14649666" y="0"/>
                </a:lnTo>
                <a:lnTo>
                  <a:pt x="14649666" y="12483367"/>
                </a:lnTo>
                <a:lnTo>
                  <a:pt x="0" y="12483367"/>
                </a:lnTo>
                <a:lnTo>
                  <a:pt x="0" y="0"/>
                </a:lnTo>
                <a:close/>
              </a:path>
            </a:pathLst>
          </a:custGeom>
          <a:blipFill>
            <a:blip r:embed="rId5">
              <a:alphaModFix amt="50000"/>
            </a:blip>
            <a:stretch>
              <a:fillRect r="-21083"/>
            </a:stretch>
          </a:blipFill>
        </p:spPr>
      </p:sp>
      <p:sp>
        <p:nvSpPr>
          <p:cNvPr id="5" name="Freeform 5"/>
          <p:cNvSpPr/>
          <p:nvPr/>
        </p:nvSpPr>
        <p:spPr>
          <a:xfrm rot="-9306526">
            <a:off x="6032219" y="-1101769"/>
            <a:ext cx="7111094" cy="2959993"/>
          </a:xfrm>
          <a:custGeom>
            <a:avLst/>
            <a:gdLst/>
            <a:ahLst/>
            <a:cxnLst/>
            <a:rect l="l" t="t" r="r" b="b"/>
            <a:pathLst>
              <a:path w="10666641" h="4439989">
                <a:moveTo>
                  <a:pt x="0" y="0"/>
                </a:moveTo>
                <a:lnTo>
                  <a:pt x="10666642" y="0"/>
                </a:lnTo>
                <a:lnTo>
                  <a:pt x="10666642" y="4439990"/>
                </a:lnTo>
                <a:lnTo>
                  <a:pt x="0" y="4439990"/>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6" name="Freeform 6"/>
          <p:cNvSpPr/>
          <p:nvPr/>
        </p:nvSpPr>
        <p:spPr>
          <a:xfrm rot="-5400000">
            <a:off x="5845658" y="5759116"/>
            <a:ext cx="2664715" cy="2876885"/>
          </a:xfrm>
          <a:custGeom>
            <a:avLst/>
            <a:gdLst/>
            <a:ahLst/>
            <a:cxnLst/>
            <a:rect l="l" t="t" r="r" b="b"/>
            <a:pathLst>
              <a:path w="3997072" h="4315327">
                <a:moveTo>
                  <a:pt x="0" y="0"/>
                </a:moveTo>
                <a:lnTo>
                  <a:pt x="3997072" y="0"/>
                </a:lnTo>
                <a:lnTo>
                  <a:pt x="3997072" y="4315327"/>
                </a:lnTo>
                <a:lnTo>
                  <a:pt x="0" y="4315327"/>
                </a:lnTo>
                <a:lnTo>
                  <a:pt x="0" y="0"/>
                </a:lnTo>
                <a:close/>
              </a:path>
            </a:pathLst>
          </a:custGeom>
          <a:blipFill>
            <a:blip r:embed="rId8">
              <a:alphaModFix amt="50000"/>
            </a:blip>
            <a:stretch>
              <a:fillRect/>
            </a:stretch>
          </a:blipFill>
        </p:spPr>
      </p:sp>
      <p:grpSp>
        <p:nvGrpSpPr>
          <p:cNvPr id="7" name="Group 7"/>
          <p:cNvGrpSpPr/>
          <p:nvPr/>
        </p:nvGrpSpPr>
        <p:grpSpPr>
          <a:xfrm rot="-10800000">
            <a:off x="4372576" y="2448721"/>
            <a:ext cx="3446848" cy="3723479"/>
            <a:chOff x="0" y="0"/>
            <a:chExt cx="2354580" cy="2543550"/>
          </a:xfrm>
        </p:grpSpPr>
        <p:sp>
          <p:nvSpPr>
            <p:cNvPr id="8" name="Freeform 8"/>
            <p:cNvSpPr/>
            <p:nvPr/>
          </p:nvSpPr>
          <p:spPr>
            <a:xfrm>
              <a:off x="0" y="0"/>
              <a:ext cx="2353310" cy="2543550"/>
            </a:xfrm>
            <a:custGeom>
              <a:avLst/>
              <a:gdLst/>
              <a:ahLst/>
              <a:cxnLst/>
              <a:rect l="l" t="t" r="r" b="b"/>
              <a:pathLst>
                <a:path w="2353310" h="2543550">
                  <a:moveTo>
                    <a:pt x="784860" y="2476240"/>
                  </a:moveTo>
                  <a:cubicBezTo>
                    <a:pt x="905510" y="2516880"/>
                    <a:pt x="1042670" y="2543550"/>
                    <a:pt x="1177290" y="2543550"/>
                  </a:cubicBezTo>
                  <a:cubicBezTo>
                    <a:pt x="1311910" y="2543550"/>
                    <a:pt x="1441450" y="2520690"/>
                    <a:pt x="1560830" y="2480050"/>
                  </a:cubicBezTo>
                  <a:cubicBezTo>
                    <a:pt x="1563370" y="2478780"/>
                    <a:pt x="1565910" y="2478780"/>
                    <a:pt x="1568450" y="2477510"/>
                  </a:cubicBezTo>
                  <a:cubicBezTo>
                    <a:pt x="2016760" y="2314950"/>
                    <a:pt x="2346960" y="1885690"/>
                    <a:pt x="2353310" y="1385041"/>
                  </a:cubicBezTo>
                  <a:lnTo>
                    <a:pt x="2353310" y="0"/>
                  </a:lnTo>
                  <a:lnTo>
                    <a:pt x="0" y="0"/>
                  </a:lnTo>
                  <a:lnTo>
                    <a:pt x="0" y="1384022"/>
                  </a:lnTo>
                  <a:cubicBezTo>
                    <a:pt x="6350" y="1888230"/>
                    <a:pt x="331470" y="2317490"/>
                    <a:pt x="784860" y="2476240"/>
                  </a:cubicBezTo>
                  <a:close/>
                </a:path>
              </a:pathLst>
            </a:custGeom>
            <a:solidFill>
              <a:srgbClr val="FFFFFF">
                <a:alpha val="80000"/>
              </a:srgbClr>
            </a:solidFill>
          </p:spPr>
        </p:sp>
      </p:grpSp>
      <p:grpSp>
        <p:nvGrpSpPr>
          <p:cNvPr id="9" name="Group 9"/>
          <p:cNvGrpSpPr/>
          <p:nvPr/>
        </p:nvGrpSpPr>
        <p:grpSpPr>
          <a:xfrm rot="-10800000">
            <a:off x="8059352" y="2448721"/>
            <a:ext cx="3446848" cy="3723479"/>
            <a:chOff x="0" y="0"/>
            <a:chExt cx="2354580" cy="2543550"/>
          </a:xfrm>
        </p:grpSpPr>
        <p:sp>
          <p:nvSpPr>
            <p:cNvPr id="10" name="Freeform 10"/>
            <p:cNvSpPr/>
            <p:nvPr/>
          </p:nvSpPr>
          <p:spPr>
            <a:xfrm>
              <a:off x="0" y="0"/>
              <a:ext cx="2353310" cy="2543550"/>
            </a:xfrm>
            <a:custGeom>
              <a:avLst/>
              <a:gdLst/>
              <a:ahLst/>
              <a:cxnLst/>
              <a:rect l="l" t="t" r="r" b="b"/>
              <a:pathLst>
                <a:path w="2353310" h="2543550">
                  <a:moveTo>
                    <a:pt x="784860" y="2476240"/>
                  </a:moveTo>
                  <a:cubicBezTo>
                    <a:pt x="905510" y="2516880"/>
                    <a:pt x="1042670" y="2543550"/>
                    <a:pt x="1177290" y="2543550"/>
                  </a:cubicBezTo>
                  <a:cubicBezTo>
                    <a:pt x="1311910" y="2543550"/>
                    <a:pt x="1441450" y="2520690"/>
                    <a:pt x="1560830" y="2480050"/>
                  </a:cubicBezTo>
                  <a:cubicBezTo>
                    <a:pt x="1563370" y="2478780"/>
                    <a:pt x="1565910" y="2478780"/>
                    <a:pt x="1568450" y="2477510"/>
                  </a:cubicBezTo>
                  <a:cubicBezTo>
                    <a:pt x="2016760" y="2314950"/>
                    <a:pt x="2346960" y="1885690"/>
                    <a:pt x="2353310" y="1385041"/>
                  </a:cubicBezTo>
                  <a:lnTo>
                    <a:pt x="2353310" y="0"/>
                  </a:lnTo>
                  <a:lnTo>
                    <a:pt x="0" y="0"/>
                  </a:lnTo>
                  <a:lnTo>
                    <a:pt x="0" y="1384022"/>
                  </a:lnTo>
                  <a:cubicBezTo>
                    <a:pt x="6350" y="1888230"/>
                    <a:pt x="331470" y="2317490"/>
                    <a:pt x="784860" y="2476240"/>
                  </a:cubicBezTo>
                  <a:close/>
                </a:path>
              </a:pathLst>
            </a:custGeom>
            <a:solidFill>
              <a:srgbClr val="FFFFFF">
                <a:alpha val="80000"/>
              </a:srgbClr>
            </a:solidFill>
          </p:spPr>
        </p:sp>
      </p:grpSp>
      <p:grpSp>
        <p:nvGrpSpPr>
          <p:cNvPr id="11" name="Group 11"/>
          <p:cNvGrpSpPr/>
          <p:nvPr/>
        </p:nvGrpSpPr>
        <p:grpSpPr>
          <a:xfrm rot="-10800000">
            <a:off x="685800" y="2448721"/>
            <a:ext cx="3446848" cy="3723479"/>
            <a:chOff x="0" y="0"/>
            <a:chExt cx="2354580" cy="2543550"/>
          </a:xfrm>
        </p:grpSpPr>
        <p:sp>
          <p:nvSpPr>
            <p:cNvPr id="12" name="Freeform 12"/>
            <p:cNvSpPr/>
            <p:nvPr/>
          </p:nvSpPr>
          <p:spPr>
            <a:xfrm>
              <a:off x="0" y="0"/>
              <a:ext cx="2353310" cy="2543550"/>
            </a:xfrm>
            <a:custGeom>
              <a:avLst/>
              <a:gdLst/>
              <a:ahLst/>
              <a:cxnLst/>
              <a:rect l="l" t="t" r="r" b="b"/>
              <a:pathLst>
                <a:path w="2353310" h="2543550">
                  <a:moveTo>
                    <a:pt x="784860" y="2476240"/>
                  </a:moveTo>
                  <a:cubicBezTo>
                    <a:pt x="905510" y="2516880"/>
                    <a:pt x="1042670" y="2543550"/>
                    <a:pt x="1177290" y="2543550"/>
                  </a:cubicBezTo>
                  <a:cubicBezTo>
                    <a:pt x="1311910" y="2543550"/>
                    <a:pt x="1441450" y="2520690"/>
                    <a:pt x="1560830" y="2480050"/>
                  </a:cubicBezTo>
                  <a:cubicBezTo>
                    <a:pt x="1563370" y="2478780"/>
                    <a:pt x="1565910" y="2478780"/>
                    <a:pt x="1568450" y="2477510"/>
                  </a:cubicBezTo>
                  <a:cubicBezTo>
                    <a:pt x="2016760" y="2314950"/>
                    <a:pt x="2346960" y="1885690"/>
                    <a:pt x="2353310" y="1385041"/>
                  </a:cubicBezTo>
                  <a:lnTo>
                    <a:pt x="2353310" y="0"/>
                  </a:lnTo>
                  <a:lnTo>
                    <a:pt x="0" y="0"/>
                  </a:lnTo>
                  <a:lnTo>
                    <a:pt x="0" y="1384022"/>
                  </a:lnTo>
                  <a:cubicBezTo>
                    <a:pt x="6350" y="1888230"/>
                    <a:pt x="331470" y="2317490"/>
                    <a:pt x="784860" y="2476240"/>
                  </a:cubicBezTo>
                  <a:close/>
                </a:path>
              </a:pathLst>
            </a:custGeom>
            <a:solidFill>
              <a:srgbClr val="FFFFFF">
                <a:alpha val="80000"/>
              </a:srgbClr>
            </a:solidFill>
          </p:spPr>
        </p:sp>
      </p:grpSp>
      <p:grpSp>
        <p:nvGrpSpPr>
          <p:cNvPr id="13" name="Group 13"/>
          <p:cNvGrpSpPr>
            <a:grpSpLocks noChangeAspect="1"/>
          </p:cNvGrpSpPr>
          <p:nvPr/>
        </p:nvGrpSpPr>
        <p:grpSpPr>
          <a:xfrm>
            <a:off x="8911624" y="1542812"/>
            <a:ext cx="1747116" cy="174710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sp>
      </p:grpSp>
      <p:sp>
        <p:nvSpPr>
          <p:cNvPr id="15" name="TextBox 15"/>
          <p:cNvSpPr txBox="1"/>
          <p:nvPr/>
        </p:nvSpPr>
        <p:spPr>
          <a:xfrm>
            <a:off x="1643608" y="614892"/>
            <a:ext cx="9015132" cy="756617"/>
          </a:xfrm>
          <a:prstGeom prst="rect">
            <a:avLst/>
          </a:prstGeom>
        </p:spPr>
        <p:txBody>
          <a:bodyPr lIns="0" tIns="0" rIns="0" bIns="0" rtlCol="0" anchor="t">
            <a:spAutoFit/>
          </a:bodyPr>
          <a:lstStyle/>
          <a:p>
            <a:pPr algn="ctr">
              <a:lnSpc>
                <a:spcPts val="5867"/>
              </a:lnSpc>
            </a:pPr>
            <a:r>
              <a:rPr lang="en-US" sz="5334" spc="133">
                <a:solidFill>
                  <a:srgbClr val="62441B"/>
                </a:solidFill>
                <a:latin typeface="Hatton"/>
              </a:rPr>
              <a:t>SERVICES WE PROVIDE </a:t>
            </a:r>
          </a:p>
        </p:txBody>
      </p:sp>
      <p:grpSp>
        <p:nvGrpSpPr>
          <p:cNvPr id="16" name="Group 16"/>
          <p:cNvGrpSpPr>
            <a:grpSpLocks noChangeAspect="1"/>
          </p:cNvGrpSpPr>
          <p:nvPr/>
        </p:nvGrpSpPr>
        <p:grpSpPr>
          <a:xfrm>
            <a:off x="1533260" y="1679244"/>
            <a:ext cx="1747116" cy="174710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p:spPr>
        </p:sp>
      </p:grpSp>
      <p:sp>
        <p:nvSpPr>
          <p:cNvPr id="18" name="Freeform 18"/>
          <p:cNvSpPr/>
          <p:nvPr/>
        </p:nvSpPr>
        <p:spPr>
          <a:xfrm>
            <a:off x="1643608" y="1842059"/>
            <a:ext cx="1526420" cy="1421479"/>
          </a:xfrm>
          <a:custGeom>
            <a:avLst/>
            <a:gdLst/>
            <a:ahLst/>
            <a:cxnLst/>
            <a:rect l="l" t="t" r="r" b="b"/>
            <a:pathLst>
              <a:path w="2289630" h="2132218">
                <a:moveTo>
                  <a:pt x="0" y="0"/>
                </a:moveTo>
                <a:lnTo>
                  <a:pt x="2289630" y="0"/>
                </a:lnTo>
                <a:lnTo>
                  <a:pt x="2289630" y="2132218"/>
                </a:lnTo>
                <a:lnTo>
                  <a:pt x="0" y="21322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9" name="Group 19"/>
          <p:cNvGrpSpPr>
            <a:grpSpLocks noChangeAspect="1"/>
          </p:cNvGrpSpPr>
          <p:nvPr/>
        </p:nvGrpSpPr>
        <p:grpSpPr>
          <a:xfrm>
            <a:off x="5222442" y="1575166"/>
            <a:ext cx="1747116" cy="1747109"/>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sp>
      </p:grpSp>
      <p:grpSp>
        <p:nvGrpSpPr>
          <p:cNvPr id="21" name="Group 21"/>
          <p:cNvGrpSpPr>
            <a:grpSpLocks noChangeAspect="1"/>
          </p:cNvGrpSpPr>
          <p:nvPr/>
        </p:nvGrpSpPr>
        <p:grpSpPr>
          <a:xfrm>
            <a:off x="5222442" y="1575166"/>
            <a:ext cx="1747116" cy="1747109"/>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p:spPr>
        </p:sp>
      </p:grpSp>
      <p:grpSp>
        <p:nvGrpSpPr>
          <p:cNvPr id="23" name="Group 23"/>
          <p:cNvGrpSpPr>
            <a:grpSpLocks noChangeAspect="1"/>
          </p:cNvGrpSpPr>
          <p:nvPr/>
        </p:nvGrpSpPr>
        <p:grpSpPr>
          <a:xfrm>
            <a:off x="4885083" y="1341887"/>
            <a:ext cx="2292932" cy="2292923"/>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a:stretch>
            </a:blipFill>
          </p:spPr>
        </p:sp>
      </p:grpSp>
      <p:grpSp>
        <p:nvGrpSpPr>
          <p:cNvPr id="25" name="Group 25"/>
          <p:cNvGrpSpPr>
            <a:grpSpLocks noChangeAspect="1"/>
          </p:cNvGrpSpPr>
          <p:nvPr/>
        </p:nvGrpSpPr>
        <p:grpSpPr>
          <a:xfrm>
            <a:off x="8911624" y="1542812"/>
            <a:ext cx="1747116" cy="1747109"/>
            <a:chOff x="0" y="0"/>
            <a:chExt cx="6350000" cy="6349975"/>
          </a:xfrm>
        </p:grpSpPr>
        <p:sp>
          <p:nvSpPr>
            <p:cNvPr id="26" name="Freeform 2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a:stretch>
            </a:blipFill>
          </p:spPr>
        </p:sp>
      </p:grpSp>
      <p:sp>
        <p:nvSpPr>
          <p:cNvPr id="27" name="Freeform 27"/>
          <p:cNvSpPr/>
          <p:nvPr/>
        </p:nvSpPr>
        <p:spPr>
          <a:xfrm>
            <a:off x="9034358" y="1665543"/>
            <a:ext cx="1501648" cy="1501648"/>
          </a:xfrm>
          <a:custGeom>
            <a:avLst/>
            <a:gdLst/>
            <a:ahLst/>
            <a:cxnLst/>
            <a:rect l="l" t="t" r="r" b="b"/>
            <a:pathLst>
              <a:path w="2252472" h="2252472">
                <a:moveTo>
                  <a:pt x="0" y="0"/>
                </a:moveTo>
                <a:lnTo>
                  <a:pt x="2252472" y="0"/>
                </a:lnTo>
                <a:lnTo>
                  <a:pt x="2252472" y="2252471"/>
                </a:lnTo>
                <a:lnTo>
                  <a:pt x="0" y="2252471"/>
                </a:lnTo>
                <a:lnTo>
                  <a:pt x="0" y="0"/>
                </a:lnTo>
                <a:close/>
              </a:path>
            </a:pathLst>
          </a:custGeom>
          <a:blipFill>
            <a:blip r:embed="rId13">
              <a:alphaModFix amt="71000"/>
              <a:extLst>
                <a:ext uri="{96DAC541-7B7A-43D3-8B79-37D633B846F1}">
                  <asvg:svgBlip xmlns:asvg="http://schemas.microsoft.com/office/drawing/2016/SVG/main" r:embed="rId14"/>
                </a:ext>
              </a:extLst>
            </a:blip>
            <a:stretch>
              <a:fillRect/>
            </a:stretch>
          </a:blipFill>
        </p:spPr>
      </p:sp>
      <p:sp>
        <p:nvSpPr>
          <p:cNvPr id="28" name="TextBox 28"/>
          <p:cNvSpPr txBox="1"/>
          <p:nvPr/>
        </p:nvSpPr>
        <p:spPr>
          <a:xfrm>
            <a:off x="943836" y="3626289"/>
            <a:ext cx="2930777" cy="360612"/>
          </a:xfrm>
          <a:prstGeom prst="rect">
            <a:avLst/>
          </a:prstGeom>
        </p:spPr>
        <p:txBody>
          <a:bodyPr lIns="0" tIns="0" rIns="0" bIns="0" rtlCol="0" anchor="t">
            <a:spAutoFit/>
          </a:bodyPr>
          <a:lstStyle/>
          <a:p>
            <a:pPr algn="ctr">
              <a:lnSpc>
                <a:spcPts val="2959"/>
              </a:lnSpc>
            </a:pPr>
            <a:r>
              <a:rPr lang="en-US" sz="2466">
                <a:solidFill>
                  <a:srgbClr val="AB7427"/>
                </a:solidFill>
                <a:latin typeface="Nunito Sans Bold"/>
              </a:rPr>
              <a:t>Art Parties </a:t>
            </a:r>
          </a:p>
        </p:txBody>
      </p:sp>
      <p:sp>
        <p:nvSpPr>
          <p:cNvPr id="29" name="TextBox 29"/>
          <p:cNvSpPr txBox="1"/>
          <p:nvPr/>
        </p:nvSpPr>
        <p:spPr>
          <a:xfrm>
            <a:off x="943836" y="4114236"/>
            <a:ext cx="2930777" cy="1512530"/>
          </a:xfrm>
          <a:prstGeom prst="rect">
            <a:avLst/>
          </a:prstGeom>
        </p:spPr>
        <p:txBody>
          <a:bodyPr lIns="0" tIns="0" rIns="0" bIns="0" rtlCol="0" anchor="t">
            <a:spAutoFit/>
          </a:bodyPr>
          <a:lstStyle/>
          <a:p>
            <a:pPr algn="ctr">
              <a:lnSpc>
                <a:spcPts val="2427"/>
              </a:lnSpc>
            </a:pPr>
            <a:r>
              <a:rPr lang="en-US" sz="1733">
                <a:solidFill>
                  <a:srgbClr val="62441B"/>
                </a:solidFill>
                <a:latin typeface="Nunito Sans Regular"/>
              </a:rPr>
              <a:t>Host a unique and creative art party with 303theSTUDIO. Enjoy a fun-filled event with friends while exploring your artistic side.</a:t>
            </a:r>
          </a:p>
        </p:txBody>
      </p:sp>
      <p:sp>
        <p:nvSpPr>
          <p:cNvPr id="30" name="TextBox 30"/>
          <p:cNvSpPr txBox="1"/>
          <p:nvPr/>
        </p:nvSpPr>
        <p:spPr>
          <a:xfrm>
            <a:off x="4630612" y="3626289"/>
            <a:ext cx="2930777" cy="360612"/>
          </a:xfrm>
          <a:prstGeom prst="rect">
            <a:avLst/>
          </a:prstGeom>
        </p:spPr>
        <p:txBody>
          <a:bodyPr lIns="0" tIns="0" rIns="0" bIns="0" rtlCol="0" anchor="t">
            <a:spAutoFit/>
          </a:bodyPr>
          <a:lstStyle/>
          <a:p>
            <a:pPr algn="ctr">
              <a:lnSpc>
                <a:spcPts val="2959"/>
              </a:lnSpc>
            </a:pPr>
            <a:r>
              <a:rPr lang="en-US" sz="2466">
                <a:solidFill>
                  <a:srgbClr val="AB7427"/>
                </a:solidFill>
                <a:latin typeface="Nunito Sans Bold"/>
              </a:rPr>
              <a:t>Art Therapies</a:t>
            </a:r>
          </a:p>
        </p:txBody>
      </p:sp>
      <p:sp>
        <p:nvSpPr>
          <p:cNvPr id="31" name="TextBox 31"/>
          <p:cNvSpPr txBox="1"/>
          <p:nvPr/>
        </p:nvSpPr>
        <p:spPr>
          <a:xfrm>
            <a:off x="4630612" y="4114236"/>
            <a:ext cx="2930777" cy="1820307"/>
          </a:xfrm>
          <a:prstGeom prst="rect">
            <a:avLst/>
          </a:prstGeom>
        </p:spPr>
        <p:txBody>
          <a:bodyPr lIns="0" tIns="0" rIns="0" bIns="0" rtlCol="0" anchor="t">
            <a:spAutoFit/>
          </a:bodyPr>
          <a:lstStyle/>
          <a:p>
            <a:pPr algn="ctr">
              <a:lnSpc>
                <a:spcPts val="2427"/>
              </a:lnSpc>
            </a:pPr>
            <a:r>
              <a:rPr lang="en-US" sz="1733">
                <a:solidFill>
                  <a:srgbClr val="62441B"/>
                </a:solidFill>
                <a:latin typeface="Nunito Sans Regular"/>
              </a:rPr>
              <a:t>Art therapy can help reduce stress, improve self-esteem, promote self-awareness, and enhance cognitive function. It's a powerful tool for healing and personal growth.</a:t>
            </a:r>
          </a:p>
        </p:txBody>
      </p:sp>
      <p:sp>
        <p:nvSpPr>
          <p:cNvPr id="32" name="TextBox 32"/>
          <p:cNvSpPr txBox="1"/>
          <p:nvPr/>
        </p:nvSpPr>
        <p:spPr>
          <a:xfrm>
            <a:off x="8317388" y="3626289"/>
            <a:ext cx="2930777" cy="360612"/>
          </a:xfrm>
          <a:prstGeom prst="rect">
            <a:avLst/>
          </a:prstGeom>
        </p:spPr>
        <p:txBody>
          <a:bodyPr lIns="0" tIns="0" rIns="0" bIns="0" rtlCol="0" anchor="t">
            <a:spAutoFit/>
          </a:bodyPr>
          <a:lstStyle/>
          <a:p>
            <a:pPr algn="ctr">
              <a:lnSpc>
                <a:spcPts val="2959"/>
              </a:lnSpc>
            </a:pPr>
            <a:r>
              <a:rPr lang="en-US" sz="2466">
                <a:solidFill>
                  <a:srgbClr val="AB7427"/>
                </a:solidFill>
                <a:latin typeface="Nunito Sans Bold"/>
              </a:rPr>
              <a:t>Colour Consultancy</a:t>
            </a:r>
          </a:p>
        </p:txBody>
      </p:sp>
      <p:sp>
        <p:nvSpPr>
          <p:cNvPr id="33" name="TextBox 33"/>
          <p:cNvSpPr txBox="1"/>
          <p:nvPr/>
        </p:nvSpPr>
        <p:spPr>
          <a:xfrm>
            <a:off x="8317388" y="4114236"/>
            <a:ext cx="2930777" cy="1820307"/>
          </a:xfrm>
          <a:prstGeom prst="rect">
            <a:avLst/>
          </a:prstGeom>
        </p:spPr>
        <p:txBody>
          <a:bodyPr lIns="0" tIns="0" rIns="0" bIns="0" rtlCol="0" anchor="t">
            <a:spAutoFit/>
          </a:bodyPr>
          <a:lstStyle/>
          <a:p>
            <a:pPr algn="ctr">
              <a:lnSpc>
                <a:spcPts val="2427"/>
              </a:lnSpc>
            </a:pPr>
            <a:r>
              <a:rPr lang="en-US" sz="1733">
                <a:solidFill>
                  <a:srgbClr val="62441B"/>
                </a:solidFill>
                <a:latin typeface="Nunito Sans Regular"/>
              </a:rPr>
              <a:t>Colours have a powerful impact on our emotions and well-being. Our color consultants will help you choose colors mindfully and intentionally.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9306526">
            <a:off x="6032219" y="-1101769"/>
            <a:ext cx="7111094" cy="2959993"/>
          </a:xfrm>
          <a:custGeom>
            <a:avLst/>
            <a:gdLst/>
            <a:ahLst/>
            <a:cxnLst/>
            <a:rect l="l" t="t" r="r" b="b"/>
            <a:pathLst>
              <a:path w="10666641" h="4439989">
                <a:moveTo>
                  <a:pt x="0" y="0"/>
                </a:moveTo>
                <a:lnTo>
                  <a:pt x="10666642" y="0"/>
                </a:lnTo>
                <a:lnTo>
                  <a:pt x="10666642" y="4439990"/>
                </a:lnTo>
                <a:lnTo>
                  <a:pt x="0" y="4439990"/>
                </a:lnTo>
                <a:lnTo>
                  <a:pt x="0"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8359114" y="328891"/>
            <a:ext cx="4526049" cy="5172627"/>
          </a:xfrm>
          <a:custGeom>
            <a:avLst/>
            <a:gdLst/>
            <a:ahLst/>
            <a:cxnLst/>
            <a:rect l="l" t="t" r="r" b="b"/>
            <a:pathLst>
              <a:path w="6789074" h="7758941">
                <a:moveTo>
                  <a:pt x="0" y="0"/>
                </a:moveTo>
                <a:lnTo>
                  <a:pt x="6789074" y="0"/>
                </a:lnTo>
                <a:lnTo>
                  <a:pt x="6789074" y="7758941"/>
                </a:lnTo>
                <a:lnTo>
                  <a:pt x="0" y="7758941"/>
                </a:lnTo>
                <a:lnTo>
                  <a:pt x="0" y="0"/>
                </a:lnTo>
                <a:close/>
              </a:path>
            </a:pathLst>
          </a:custGeom>
          <a:blipFill>
            <a:blip r:embed="rId5">
              <a:alphaModFix amt="50000"/>
            </a:blip>
            <a:stretch>
              <a:fillRect/>
            </a:stretch>
          </a:blipFill>
        </p:spPr>
      </p:sp>
      <p:sp>
        <p:nvSpPr>
          <p:cNvPr id="5" name="Freeform 5"/>
          <p:cNvSpPr/>
          <p:nvPr/>
        </p:nvSpPr>
        <p:spPr>
          <a:xfrm rot="-9368921">
            <a:off x="1660486" y="5175061"/>
            <a:ext cx="6091919" cy="4805001"/>
          </a:xfrm>
          <a:custGeom>
            <a:avLst/>
            <a:gdLst/>
            <a:ahLst/>
            <a:cxnLst/>
            <a:rect l="l" t="t" r="r" b="b"/>
            <a:pathLst>
              <a:path w="9137879" h="7207502">
                <a:moveTo>
                  <a:pt x="0" y="0"/>
                </a:moveTo>
                <a:lnTo>
                  <a:pt x="9137879" y="0"/>
                </a:lnTo>
                <a:lnTo>
                  <a:pt x="9137879" y="7207501"/>
                </a:lnTo>
                <a:lnTo>
                  <a:pt x="0" y="7207501"/>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6" name="Freeform 6"/>
          <p:cNvSpPr/>
          <p:nvPr/>
        </p:nvSpPr>
        <p:spPr>
          <a:xfrm rot="-3300291">
            <a:off x="-2797023" y="3128818"/>
            <a:ext cx="6292812" cy="5301694"/>
          </a:xfrm>
          <a:custGeom>
            <a:avLst/>
            <a:gdLst/>
            <a:ahLst/>
            <a:cxnLst/>
            <a:rect l="l" t="t" r="r" b="b"/>
            <a:pathLst>
              <a:path w="9439218" h="7952541">
                <a:moveTo>
                  <a:pt x="0" y="0"/>
                </a:moveTo>
                <a:lnTo>
                  <a:pt x="9439218" y="0"/>
                </a:lnTo>
                <a:lnTo>
                  <a:pt x="9439218" y="7952541"/>
                </a:lnTo>
                <a:lnTo>
                  <a:pt x="0" y="7952541"/>
                </a:lnTo>
                <a:lnTo>
                  <a:pt x="0" y="0"/>
                </a:lnTo>
                <a:close/>
              </a:path>
            </a:pathLst>
          </a:custGeom>
          <a:blipFill>
            <a:blip r:embed="rId8">
              <a:alphaModFix amt="40000"/>
            </a:blip>
            <a:stretch>
              <a:fillRect/>
            </a:stretch>
          </a:blipFill>
        </p:spPr>
      </p:sp>
      <p:sp>
        <p:nvSpPr>
          <p:cNvPr id="7" name="Freeform 7"/>
          <p:cNvSpPr/>
          <p:nvPr/>
        </p:nvSpPr>
        <p:spPr>
          <a:xfrm rot="3355472">
            <a:off x="5159010" y="-588598"/>
            <a:ext cx="1380469" cy="1548913"/>
          </a:xfrm>
          <a:custGeom>
            <a:avLst/>
            <a:gdLst/>
            <a:ahLst/>
            <a:cxnLst/>
            <a:rect l="l" t="t" r="r" b="b"/>
            <a:pathLst>
              <a:path w="2070703" h="2323370">
                <a:moveTo>
                  <a:pt x="0" y="0"/>
                </a:moveTo>
                <a:lnTo>
                  <a:pt x="2070703" y="0"/>
                </a:lnTo>
                <a:lnTo>
                  <a:pt x="2070703" y="2323370"/>
                </a:lnTo>
                <a:lnTo>
                  <a:pt x="0" y="2323370"/>
                </a:lnTo>
                <a:lnTo>
                  <a:pt x="0" y="0"/>
                </a:lnTo>
                <a:close/>
              </a:path>
            </a:pathLst>
          </a:custGeom>
          <a:blipFill>
            <a:blip r:embed="rId9">
              <a:alphaModFix amt="50000"/>
            </a:blip>
            <a:stretch>
              <a:fillRect/>
            </a:stretch>
          </a:blipFill>
        </p:spPr>
      </p:sp>
      <p:grpSp>
        <p:nvGrpSpPr>
          <p:cNvPr id="8" name="Group 8"/>
          <p:cNvGrpSpPr/>
          <p:nvPr/>
        </p:nvGrpSpPr>
        <p:grpSpPr>
          <a:xfrm>
            <a:off x="8550803" y="784780"/>
            <a:ext cx="3037947" cy="3268531"/>
            <a:chOff x="0" y="0"/>
            <a:chExt cx="2918288" cy="3139790"/>
          </a:xfrm>
        </p:grpSpPr>
        <p:sp>
          <p:nvSpPr>
            <p:cNvPr id="9" name="Freeform 9"/>
            <p:cNvSpPr/>
            <p:nvPr/>
          </p:nvSpPr>
          <p:spPr>
            <a:xfrm>
              <a:off x="0" y="0"/>
              <a:ext cx="2918288" cy="3139790"/>
            </a:xfrm>
            <a:custGeom>
              <a:avLst/>
              <a:gdLst/>
              <a:ahLst/>
              <a:cxnLst/>
              <a:rect l="l" t="t" r="r" b="b"/>
              <a:pathLst>
                <a:path w="2918288" h="3139790">
                  <a:moveTo>
                    <a:pt x="2793828" y="3139790"/>
                  </a:moveTo>
                  <a:lnTo>
                    <a:pt x="124460" y="3139790"/>
                  </a:lnTo>
                  <a:cubicBezTo>
                    <a:pt x="55880" y="3139790"/>
                    <a:pt x="0" y="3083910"/>
                    <a:pt x="0" y="3015330"/>
                  </a:cubicBezTo>
                  <a:lnTo>
                    <a:pt x="0" y="124460"/>
                  </a:lnTo>
                  <a:cubicBezTo>
                    <a:pt x="0" y="55880"/>
                    <a:pt x="55880" y="0"/>
                    <a:pt x="124460" y="0"/>
                  </a:cubicBezTo>
                  <a:lnTo>
                    <a:pt x="2793828" y="0"/>
                  </a:lnTo>
                  <a:cubicBezTo>
                    <a:pt x="2862408" y="0"/>
                    <a:pt x="2918288" y="55880"/>
                    <a:pt x="2918288" y="124460"/>
                  </a:cubicBezTo>
                  <a:lnTo>
                    <a:pt x="2918288" y="3015330"/>
                  </a:lnTo>
                  <a:cubicBezTo>
                    <a:pt x="2918288" y="3083910"/>
                    <a:pt x="2862408" y="3139790"/>
                    <a:pt x="2793828" y="3139790"/>
                  </a:cubicBezTo>
                  <a:close/>
                </a:path>
              </a:pathLst>
            </a:custGeom>
            <a:solidFill>
              <a:srgbClr val="FFFFFF">
                <a:alpha val="89804"/>
              </a:srgbClr>
            </a:solidFill>
          </p:spPr>
        </p:sp>
      </p:grpSp>
      <p:grpSp>
        <p:nvGrpSpPr>
          <p:cNvPr id="10" name="Group 10"/>
          <p:cNvGrpSpPr/>
          <p:nvPr/>
        </p:nvGrpSpPr>
        <p:grpSpPr>
          <a:xfrm>
            <a:off x="8676025" y="910001"/>
            <a:ext cx="2787504" cy="3018089"/>
            <a:chOff x="0" y="0"/>
            <a:chExt cx="5575008" cy="6036178"/>
          </a:xfrm>
        </p:grpSpPr>
        <p:pic>
          <p:nvPicPr>
            <p:cNvPr id="11" name="Picture 11"/>
            <p:cNvPicPr>
              <a:picLocks noChangeAspect="1"/>
            </p:cNvPicPr>
            <p:nvPr/>
          </p:nvPicPr>
          <p:blipFill>
            <a:blip r:embed="rId10"/>
            <a:srcRect l="20919" t="4188" r="20100"/>
            <a:stretch>
              <a:fillRect/>
            </a:stretch>
          </p:blipFill>
          <p:spPr>
            <a:xfrm>
              <a:off x="0" y="0"/>
              <a:ext cx="5575008" cy="6036178"/>
            </a:xfrm>
            <a:prstGeom prst="rect">
              <a:avLst/>
            </a:prstGeom>
          </p:spPr>
        </p:pic>
      </p:grpSp>
      <p:grpSp>
        <p:nvGrpSpPr>
          <p:cNvPr id="12" name="Group 12"/>
          <p:cNvGrpSpPr/>
          <p:nvPr/>
        </p:nvGrpSpPr>
        <p:grpSpPr>
          <a:xfrm rot="-10800000">
            <a:off x="6607837" y="1950274"/>
            <a:ext cx="2711688" cy="3769483"/>
            <a:chOff x="0" y="0"/>
            <a:chExt cx="2354580" cy="3273072"/>
          </a:xfrm>
        </p:grpSpPr>
        <p:sp>
          <p:nvSpPr>
            <p:cNvPr id="13" name="Freeform 13"/>
            <p:cNvSpPr/>
            <p:nvPr/>
          </p:nvSpPr>
          <p:spPr>
            <a:xfrm>
              <a:off x="0" y="0"/>
              <a:ext cx="2353310" cy="3273072"/>
            </a:xfrm>
            <a:custGeom>
              <a:avLst/>
              <a:gdLst/>
              <a:ahLst/>
              <a:cxnLst/>
              <a:rect l="l" t="t" r="r" b="b"/>
              <a:pathLst>
                <a:path w="2353310" h="3273072">
                  <a:moveTo>
                    <a:pt x="784860" y="3205762"/>
                  </a:moveTo>
                  <a:cubicBezTo>
                    <a:pt x="905510" y="3246402"/>
                    <a:pt x="1042670" y="3273072"/>
                    <a:pt x="1177290" y="3273072"/>
                  </a:cubicBezTo>
                  <a:cubicBezTo>
                    <a:pt x="1311910" y="3273072"/>
                    <a:pt x="1441450" y="3250212"/>
                    <a:pt x="1560830" y="3209572"/>
                  </a:cubicBezTo>
                  <a:cubicBezTo>
                    <a:pt x="1563370" y="3208302"/>
                    <a:pt x="1565910" y="3208302"/>
                    <a:pt x="1568450" y="3207032"/>
                  </a:cubicBezTo>
                  <a:cubicBezTo>
                    <a:pt x="2016760" y="3044472"/>
                    <a:pt x="2346960" y="2615212"/>
                    <a:pt x="2353310" y="2112319"/>
                  </a:cubicBezTo>
                  <a:lnTo>
                    <a:pt x="2353310" y="0"/>
                  </a:lnTo>
                  <a:lnTo>
                    <a:pt x="0" y="0"/>
                  </a:lnTo>
                  <a:lnTo>
                    <a:pt x="0" y="2110738"/>
                  </a:lnTo>
                  <a:cubicBezTo>
                    <a:pt x="6350" y="2617752"/>
                    <a:pt x="331470" y="3047012"/>
                    <a:pt x="784860" y="3205762"/>
                  </a:cubicBezTo>
                  <a:close/>
                </a:path>
              </a:pathLst>
            </a:custGeom>
            <a:solidFill>
              <a:srgbClr val="FFFFFF"/>
            </a:solidFill>
          </p:spPr>
        </p:sp>
      </p:grpSp>
      <p:grpSp>
        <p:nvGrpSpPr>
          <p:cNvPr id="14" name="Group 14"/>
          <p:cNvGrpSpPr>
            <a:grpSpLocks noChangeAspect="1"/>
          </p:cNvGrpSpPr>
          <p:nvPr/>
        </p:nvGrpSpPr>
        <p:grpSpPr>
          <a:xfrm>
            <a:off x="6740101" y="2082538"/>
            <a:ext cx="2447159" cy="3504955"/>
            <a:chOff x="0" y="0"/>
            <a:chExt cx="4433570" cy="6350000"/>
          </a:xfrm>
        </p:grpSpPr>
        <p:sp>
          <p:nvSpPr>
            <p:cNvPr id="15" name="Freeform 15"/>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11"/>
              <a:stretch>
                <a:fillRect l="-21612" r="-21612"/>
              </a:stretch>
            </a:blipFill>
          </p:spPr>
        </p:sp>
      </p:grpSp>
      <p:grpSp>
        <p:nvGrpSpPr>
          <p:cNvPr id="16" name="Group 16"/>
          <p:cNvGrpSpPr/>
          <p:nvPr/>
        </p:nvGrpSpPr>
        <p:grpSpPr>
          <a:xfrm>
            <a:off x="8968432" y="4148562"/>
            <a:ext cx="2620318" cy="2158897"/>
            <a:chOff x="0" y="0"/>
            <a:chExt cx="3810859" cy="3139790"/>
          </a:xfrm>
        </p:grpSpPr>
        <p:sp>
          <p:nvSpPr>
            <p:cNvPr id="17" name="Freeform 17"/>
            <p:cNvSpPr/>
            <p:nvPr/>
          </p:nvSpPr>
          <p:spPr>
            <a:xfrm>
              <a:off x="0" y="0"/>
              <a:ext cx="3810859" cy="3139790"/>
            </a:xfrm>
            <a:custGeom>
              <a:avLst/>
              <a:gdLst/>
              <a:ahLst/>
              <a:cxnLst/>
              <a:rect l="l" t="t" r="r" b="b"/>
              <a:pathLst>
                <a:path w="3810859" h="3139790">
                  <a:moveTo>
                    <a:pt x="3686399" y="3139790"/>
                  </a:moveTo>
                  <a:lnTo>
                    <a:pt x="124460" y="3139790"/>
                  </a:lnTo>
                  <a:cubicBezTo>
                    <a:pt x="55880" y="3139790"/>
                    <a:pt x="0" y="3083910"/>
                    <a:pt x="0" y="3015330"/>
                  </a:cubicBezTo>
                  <a:lnTo>
                    <a:pt x="0" y="124460"/>
                  </a:lnTo>
                  <a:cubicBezTo>
                    <a:pt x="0" y="55880"/>
                    <a:pt x="55880" y="0"/>
                    <a:pt x="124460" y="0"/>
                  </a:cubicBezTo>
                  <a:lnTo>
                    <a:pt x="3686399" y="0"/>
                  </a:lnTo>
                  <a:cubicBezTo>
                    <a:pt x="3754979" y="0"/>
                    <a:pt x="3810859" y="55880"/>
                    <a:pt x="3810859" y="124460"/>
                  </a:cubicBezTo>
                  <a:lnTo>
                    <a:pt x="3810859" y="3015330"/>
                  </a:lnTo>
                  <a:cubicBezTo>
                    <a:pt x="3810859" y="3083910"/>
                    <a:pt x="3754979" y="3139790"/>
                    <a:pt x="3686399" y="3139790"/>
                  </a:cubicBezTo>
                  <a:close/>
                </a:path>
              </a:pathLst>
            </a:custGeom>
            <a:solidFill>
              <a:srgbClr val="FFFFFF">
                <a:alpha val="89804"/>
              </a:srgbClr>
            </a:solidFill>
          </p:spPr>
        </p:sp>
      </p:grpSp>
      <p:grpSp>
        <p:nvGrpSpPr>
          <p:cNvPr id="18" name="Group 18"/>
          <p:cNvGrpSpPr/>
          <p:nvPr/>
        </p:nvGrpSpPr>
        <p:grpSpPr>
          <a:xfrm>
            <a:off x="9096126" y="4266953"/>
            <a:ext cx="2366375" cy="1922113"/>
            <a:chOff x="0" y="0"/>
            <a:chExt cx="4732749" cy="3844227"/>
          </a:xfrm>
        </p:grpSpPr>
        <p:pic>
          <p:nvPicPr>
            <p:cNvPr id="19" name="Picture 19"/>
            <p:cNvPicPr>
              <a:picLocks noChangeAspect="1"/>
            </p:cNvPicPr>
            <p:nvPr/>
          </p:nvPicPr>
          <p:blipFill>
            <a:blip r:embed="rId12"/>
            <a:srcRect l="754" r="754"/>
            <a:stretch>
              <a:fillRect/>
            </a:stretch>
          </p:blipFill>
          <p:spPr>
            <a:xfrm>
              <a:off x="0" y="0"/>
              <a:ext cx="4732749" cy="3844227"/>
            </a:xfrm>
            <a:prstGeom prst="rect">
              <a:avLst/>
            </a:prstGeom>
          </p:spPr>
        </p:pic>
      </p:grpSp>
      <p:sp>
        <p:nvSpPr>
          <p:cNvPr id="20" name="TextBox 20"/>
          <p:cNvSpPr txBox="1"/>
          <p:nvPr/>
        </p:nvSpPr>
        <p:spPr>
          <a:xfrm>
            <a:off x="625006" y="823751"/>
            <a:ext cx="7350079" cy="718145"/>
          </a:xfrm>
          <a:prstGeom prst="rect">
            <a:avLst/>
          </a:prstGeom>
        </p:spPr>
        <p:txBody>
          <a:bodyPr lIns="0" tIns="0" rIns="0" bIns="0" rtlCol="0" anchor="t">
            <a:spAutoFit/>
          </a:bodyPr>
          <a:lstStyle/>
          <a:p>
            <a:pPr>
              <a:lnSpc>
                <a:spcPts val="5574"/>
              </a:lnSpc>
            </a:pPr>
            <a:r>
              <a:rPr lang="en-US" sz="5067" spc="127">
                <a:solidFill>
                  <a:srgbClr val="62441B"/>
                </a:solidFill>
                <a:latin typeface="Hatton"/>
              </a:rPr>
              <a:t>THE PRODUCTS</a:t>
            </a:r>
          </a:p>
        </p:txBody>
      </p:sp>
      <p:sp>
        <p:nvSpPr>
          <p:cNvPr id="21" name="TextBox 21"/>
          <p:cNvSpPr txBox="1"/>
          <p:nvPr/>
        </p:nvSpPr>
        <p:spPr>
          <a:xfrm>
            <a:off x="685800" y="1902778"/>
            <a:ext cx="5410200" cy="2188997"/>
          </a:xfrm>
          <a:prstGeom prst="rect">
            <a:avLst/>
          </a:prstGeom>
        </p:spPr>
        <p:txBody>
          <a:bodyPr lIns="0" tIns="0" rIns="0" bIns="0" rtlCol="0" anchor="t">
            <a:spAutoFit/>
          </a:bodyPr>
          <a:lstStyle/>
          <a:p>
            <a:pPr>
              <a:lnSpc>
                <a:spcPts val="2947"/>
              </a:lnSpc>
            </a:pPr>
            <a:r>
              <a:rPr lang="en-US" sz="1733">
                <a:solidFill>
                  <a:srgbClr val="62441B"/>
                </a:solidFill>
                <a:latin typeface="Nunito Sans Regular"/>
              </a:rPr>
              <a:t>The art pieces sold by 303thestudio are carefully crafted to evoke positive emotions, relaxation, and joy. Each piece is infused with the founder's passion for art and her belief in the power of colors, textures, and forms to uplift and inspire.</a:t>
            </a:r>
          </a:p>
          <a:p>
            <a:pPr>
              <a:lnSpc>
                <a:spcPts val="2947"/>
              </a:lnSpc>
            </a:pPr>
            <a:endParaRPr lang="en-US" sz="1733">
              <a:solidFill>
                <a:srgbClr val="62441B"/>
              </a:solidFill>
              <a:latin typeface="Nunito Sans Regular"/>
            </a:endParaRPr>
          </a:p>
        </p:txBody>
      </p:sp>
      <p:sp>
        <p:nvSpPr>
          <p:cNvPr id="22" name="TextBox 22"/>
          <p:cNvSpPr txBox="1"/>
          <p:nvPr/>
        </p:nvSpPr>
        <p:spPr>
          <a:xfrm>
            <a:off x="329373" y="4087771"/>
            <a:ext cx="5766627" cy="2573718"/>
          </a:xfrm>
          <a:prstGeom prst="rect">
            <a:avLst/>
          </a:prstGeom>
        </p:spPr>
        <p:txBody>
          <a:bodyPr lIns="0" tIns="0" rIns="0" bIns="0" rtlCol="0" anchor="t">
            <a:spAutoFit/>
          </a:bodyPr>
          <a:lstStyle/>
          <a:p>
            <a:pPr marL="374246" lvl="1" indent="-187123">
              <a:lnSpc>
                <a:spcPts val="2132"/>
              </a:lnSpc>
              <a:buFont typeface="Arial"/>
              <a:buChar char="•"/>
            </a:pPr>
            <a:r>
              <a:rPr lang="en-US" sz="1733">
                <a:solidFill>
                  <a:srgbClr val="62441B"/>
                </a:solidFill>
                <a:latin typeface="Nunito Sans Regular Bold"/>
              </a:rPr>
              <a:t>Texture Art:</a:t>
            </a:r>
            <a:r>
              <a:rPr lang="en-US" sz="1733">
                <a:solidFill>
                  <a:srgbClr val="62441B"/>
                </a:solidFill>
                <a:latin typeface="Nunito Sans Regular"/>
              </a:rPr>
              <a:t> Handcrafted pieces that add depth, texture, and visual interest to any space.</a:t>
            </a:r>
          </a:p>
          <a:p>
            <a:pPr>
              <a:lnSpc>
                <a:spcPts val="2132"/>
              </a:lnSpc>
            </a:pPr>
            <a:endParaRPr lang="en-US" sz="1733">
              <a:solidFill>
                <a:srgbClr val="62441B"/>
              </a:solidFill>
              <a:latin typeface="Nunito Sans Regular"/>
            </a:endParaRPr>
          </a:p>
          <a:p>
            <a:pPr marL="374246" lvl="1" indent="-187123">
              <a:lnSpc>
                <a:spcPts val="2167"/>
              </a:lnSpc>
              <a:buFont typeface="Arial"/>
              <a:buChar char="•"/>
            </a:pPr>
            <a:r>
              <a:rPr lang="en-US" sz="1733">
                <a:solidFill>
                  <a:srgbClr val="62441B"/>
                </a:solidFill>
                <a:latin typeface="Nunito Sans Regular Bold"/>
              </a:rPr>
              <a:t>Fluid Art:</a:t>
            </a:r>
            <a:r>
              <a:rPr lang="en-US" sz="1733">
                <a:solidFill>
                  <a:srgbClr val="62441B"/>
                </a:solidFill>
                <a:latin typeface="Nunito Sans Regular"/>
              </a:rPr>
              <a:t> Stunning artworks created through the mesmerizing flow of colors and textures.</a:t>
            </a:r>
          </a:p>
          <a:p>
            <a:pPr>
              <a:lnSpc>
                <a:spcPts val="2167"/>
              </a:lnSpc>
            </a:pPr>
            <a:endParaRPr lang="en-US" sz="1733">
              <a:solidFill>
                <a:srgbClr val="62441B"/>
              </a:solidFill>
              <a:latin typeface="Nunito Sans Regular"/>
            </a:endParaRPr>
          </a:p>
          <a:p>
            <a:pPr marL="374246" lvl="1" indent="-187123">
              <a:lnSpc>
                <a:spcPts val="2253"/>
              </a:lnSpc>
              <a:buFont typeface="Arial"/>
              <a:buChar char="•"/>
            </a:pPr>
            <a:r>
              <a:rPr lang="en-US" sz="1733">
                <a:solidFill>
                  <a:srgbClr val="62441B"/>
                </a:solidFill>
                <a:latin typeface="Nunito Sans Regular Bold"/>
              </a:rPr>
              <a:t>Miniature Paintings:</a:t>
            </a:r>
            <a:r>
              <a:rPr lang="en-US" sz="1733">
                <a:solidFill>
                  <a:srgbClr val="62441B"/>
                </a:solidFill>
                <a:latin typeface="Nunito Sans Regular"/>
              </a:rPr>
              <a:t> Intricate and captivating artworks that showcase meticulous details and craftsmanship.</a:t>
            </a:r>
          </a:p>
          <a:p>
            <a:pPr>
              <a:lnSpc>
                <a:spcPts val="2947"/>
              </a:lnSpc>
            </a:pPr>
            <a:endParaRPr lang="en-US" sz="1733">
              <a:solidFill>
                <a:srgbClr val="62441B"/>
              </a:solidFill>
              <a:latin typeface="Nunito Sans Regul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10087917">
            <a:off x="2195114" y="-3327314"/>
            <a:ext cx="11108384" cy="5939938"/>
          </a:xfrm>
          <a:custGeom>
            <a:avLst/>
            <a:gdLst/>
            <a:ahLst/>
            <a:cxnLst/>
            <a:rect l="l" t="t" r="r" b="b"/>
            <a:pathLst>
              <a:path w="16662576" h="8909907">
                <a:moveTo>
                  <a:pt x="0" y="0"/>
                </a:moveTo>
                <a:lnTo>
                  <a:pt x="16662576" y="0"/>
                </a:lnTo>
                <a:lnTo>
                  <a:pt x="16662576" y="8909907"/>
                </a:lnTo>
                <a:lnTo>
                  <a:pt x="0" y="8909907"/>
                </a:lnTo>
                <a:lnTo>
                  <a:pt x="0" y="0"/>
                </a:lnTo>
                <a:close/>
              </a:path>
            </a:pathLst>
          </a:custGeom>
          <a:blipFill>
            <a:blip r:embed="rId3">
              <a:alphaModFix amt="30000"/>
              <a:extLst>
                <a:ext uri="{96DAC541-7B7A-43D3-8B79-37D633B846F1}">
                  <asvg:svgBlip xmlns:asvg="http://schemas.microsoft.com/office/drawing/2016/SVG/main" r:embed="rId4"/>
                </a:ext>
              </a:extLst>
            </a:blip>
            <a:stretch>
              <a:fillRect t="-8233"/>
            </a:stretch>
          </a:blipFill>
        </p:spPr>
      </p:sp>
      <p:sp>
        <p:nvSpPr>
          <p:cNvPr id="4" name="Freeform 4"/>
          <p:cNvSpPr/>
          <p:nvPr/>
        </p:nvSpPr>
        <p:spPr>
          <a:xfrm rot="-8998763">
            <a:off x="7977097" y="2620153"/>
            <a:ext cx="5196324" cy="5938656"/>
          </a:xfrm>
          <a:custGeom>
            <a:avLst/>
            <a:gdLst/>
            <a:ahLst/>
            <a:cxnLst/>
            <a:rect l="l" t="t" r="r" b="b"/>
            <a:pathLst>
              <a:path w="7794486" h="8907984">
                <a:moveTo>
                  <a:pt x="0" y="0"/>
                </a:moveTo>
                <a:lnTo>
                  <a:pt x="7794486" y="0"/>
                </a:lnTo>
                <a:lnTo>
                  <a:pt x="7794486" y="8907984"/>
                </a:lnTo>
                <a:lnTo>
                  <a:pt x="0" y="8907984"/>
                </a:lnTo>
                <a:lnTo>
                  <a:pt x="0" y="0"/>
                </a:lnTo>
                <a:close/>
              </a:path>
            </a:pathLst>
          </a:custGeom>
          <a:blipFill>
            <a:blip r:embed="rId5">
              <a:alphaModFix amt="50000"/>
            </a:blip>
            <a:stretch>
              <a:fillRect/>
            </a:stretch>
          </a:blipFill>
        </p:spPr>
      </p:sp>
      <p:sp>
        <p:nvSpPr>
          <p:cNvPr id="5" name="Freeform 5"/>
          <p:cNvSpPr/>
          <p:nvPr/>
        </p:nvSpPr>
        <p:spPr>
          <a:xfrm rot="2772620">
            <a:off x="-2673631" y="-1695098"/>
            <a:ext cx="6718863" cy="5307902"/>
          </a:xfrm>
          <a:custGeom>
            <a:avLst/>
            <a:gdLst/>
            <a:ahLst/>
            <a:cxnLst/>
            <a:rect l="l" t="t" r="r" b="b"/>
            <a:pathLst>
              <a:path w="10078295" h="7961853">
                <a:moveTo>
                  <a:pt x="0" y="0"/>
                </a:moveTo>
                <a:lnTo>
                  <a:pt x="10078294" y="0"/>
                </a:lnTo>
                <a:lnTo>
                  <a:pt x="10078294" y="7961853"/>
                </a:lnTo>
                <a:lnTo>
                  <a:pt x="0" y="7961853"/>
                </a:lnTo>
                <a:lnTo>
                  <a:pt x="0" y="0"/>
                </a:lnTo>
                <a:close/>
              </a:path>
            </a:pathLst>
          </a:custGeom>
          <a:blipFill>
            <a:blip r:embed="rId6">
              <a:alphaModFix amt="15000"/>
            </a:blip>
            <a:stretch>
              <a:fillRect/>
            </a:stretch>
          </a:blipFill>
        </p:spPr>
      </p:sp>
      <p:sp>
        <p:nvSpPr>
          <p:cNvPr id="6" name="Freeform 6"/>
          <p:cNvSpPr/>
          <p:nvPr/>
        </p:nvSpPr>
        <p:spPr>
          <a:xfrm rot="-6922939">
            <a:off x="-1070730" y="4201569"/>
            <a:ext cx="5012359" cy="4949705"/>
          </a:xfrm>
          <a:custGeom>
            <a:avLst/>
            <a:gdLst/>
            <a:ahLst/>
            <a:cxnLst/>
            <a:rect l="l" t="t" r="r" b="b"/>
            <a:pathLst>
              <a:path w="7518539" h="7424557">
                <a:moveTo>
                  <a:pt x="0" y="0"/>
                </a:moveTo>
                <a:lnTo>
                  <a:pt x="7518539" y="0"/>
                </a:lnTo>
                <a:lnTo>
                  <a:pt x="7518539" y="7424557"/>
                </a:lnTo>
                <a:lnTo>
                  <a:pt x="0" y="7424557"/>
                </a:lnTo>
                <a:lnTo>
                  <a:pt x="0" y="0"/>
                </a:lnTo>
                <a:close/>
              </a:path>
            </a:pathLst>
          </a:custGeom>
          <a:blipFill>
            <a:blip r:embed="rId7">
              <a:alphaModFix amt="15000"/>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5220777" y="3824449"/>
            <a:ext cx="5565292" cy="2347751"/>
            <a:chOff x="0" y="0"/>
            <a:chExt cx="5346086" cy="2255277"/>
          </a:xfrm>
        </p:grpSpPr>
        <p:sp>
          <p:nvSpPr>
            <p:cNvPr id="8" name="Freeform 8"/>
            <p:cNvSpPr/>
            <p:nvPr/>
          </p:nvSpPr>
          <p:spPr>
            <a:xfrm>
              <a:off x="0" y="0"/>
              <a:ext cx="5346086" cy="2255277"/>
            </a:xfrm>
            <a:custGeom>
              <a:avLst/>
              <a:gdLst/>
              <a:ahLst/>
              <a:cxnLst/>
              <a:rect l="l" t="t" r="r" b="b"/>
              <a:pathLst>
                <a:path w="5346086" h="2255277">
                  <a:moveTo>
                    <a:pt x="5221626" y="2255277"/>
                  </a:moveTo>
                  <a:lnTo>
                    <a:pt x="124460" y="2255277"/>
                  </a:lnTo>
                  <a:cubicBezTo>
                    <a:pt x="55880" y="2255277"/>
                    <a:pt x="0" y="2199397"/>
                    <a:pt x="0" y="2130817"/>
                  </a:cubicBezTo>
                  <a:lnTo>
                    <a:pt x="0" y="124460"/>
                  </a:lnTo>
                  <a:cubicBezTo>
                    <a:pt x="0" y="55880"/>
                    <a:pt x="55880" y="0"/>
                    <a:pt x="124460" y="0"/>
                  </a:cubicBezTo>
                  <a:lnTo>
                    <a:pt x="5221626" y="0"/>
                  </a:lnTo>
                  <a:cubicBezTo>
                    <a:pt x="5290206" y="0"/>
                    <a:pt x="5346086" y="55880"/>
                    <a:pt x="5346086" y="124460"/>
                  </a:cubicBezTo>
                  <a:lnTo>
                    <a:pt x="5346086" y="2130817"/>
                  </a:lnTo>
                  <a:cubicBezTo>
                    <a:pt x="5346086" y="2199397"/>
                    <a:pt x="5290206" y="2255277"/>
                    <a:pt x="5221626" y="2255277"/>
                  </a:cubicBezTo>
                  <a:close/>
                </a:path>
              </a:pathLst>
            </a:custGeom>
            <a:solidFill>
              <a:srgbClr val="FFFFFF">
                <a:alpha val="80000"/>
              </a:srgbClr>
            </a:solidFill>
          </p:spPr>
        </p:sp>
      </p:grpSp>
      <p:sp>
        <p:nvSpPr>
          <p:cNvPr id="9" name="Freeform 9"/>
          <p:cNvSpPr/>
          <p:nvPr/>
        </p:nvSpPr>
        <p:spPr>
          <a:xfrm>
            <a:off x="5735819" y="4441995"/>
            <a:ext cx="232769" cy="232769"/>
          </a:xfrm>
          <a:custGeom>
            <a:avLst/>
            <a:gdLst/>
            <a:ahLst/>
            <a:cxnLst/>
            <a:rect l="l" t="t" r="r" b="b"/>
            <a:pathLst>
              <a:path w="349153" h="349153">
                <a:moveTo>
                  <a:pt x="0" y="0"/>
                </a:moveTo>
                <a:lnTo>
                  <a:pt x="349153" y="0"/>
                </a:lnTo>
                <a:lnTo>
                  <a:pt x="349153" y="349153"/>
                </a:lnTo>
                <a:lnTo>
                  <a:pt x="0" y="3491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5740359" y="4911487"/>
            <a:ext cx="223689" cy="223689"/>
          </a:xfrm>
          <a:custGeom>
            <a:avLst/>
            <a:gdLst/>
            <a:ahLst/>
            <a:cxnLst/>
            <a:rect l="l" t="t" r="r" b="b"/>
            <a:pathLst>
              <a:path w="335533" h="335533">
                <a:moveTo>
                  <a:pt x="0" y="0"/>
                </a:moveTo>
                <a:lnTo>
                  <a:pt x="335533" y="0"/>
                </a:lnTo>
                <a:lnTo>
                  <a:pt x="335533" y="335533"/>
                </a:lnTo>
                <a:lnTo>
                  <a:pt x="0" y="3355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5721359" y="5374156"/>
            <a:ext cx="261691" cy="235522"/>
          </a:xfrm>
          <a:custGeom>
            <a:avLst/>
            <a:gdLst/>
            <a:ahLst/>
            <a:cxnLst/>
            <a:rect l="l" t="t" r="r" b="b"/>
            <a:pathLst>
              <a:path w="392537" h="353283">
                <a:moveTo>
                  <a:pt x="0" y="0"/>
                </a:moveTo>
                <a:lnTo>
                  <a:pt x="392536" y="0"/>
                </a:lnTo>
                <a:lnTo>
                  <a:pt x="392536" y="353283"/>
                </a:lnTo>
                <a:lnTo>
                  <a:pt x="0" y="3532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526502" y="2204764"/>
            <a:ext cx="4090141" cy="3967436"/>
          </a:xfrm>
          <a:custGeom>
            <a:avLst/>
            <a:gdLst/>
            <a:ahLst/>
            <a:cxnLst/>
            <a:rect l="l" t="t" r="r" b="b"/>
            <a:pathLst>
              <a:path w="6135211" h="5951154">
                <a:moveTo>
                  <a:pt x="0" y="0"/>
                </a:moveTo>
                <a:lnTo>
                  <a:pt x="6135211" y="0"/>
                </a:lnTo>
                <a:lnTo>
                  <a:pt x="6135211" y="5951154"/>
                </a:lnTo>
                <a:lnTo>
                  <a:pt x="0" y="5951154"/>
                </a:lnTo>
                <a:lnTo>
                  <a:pt x="0" y="0"/>
                </a:lnTo>
                <a:close/>
              </a:path>
            </a:pathLst>
          </a:custGeom>
          <a:blipFill>
            <a:blip r:embed="rId15"/>
            <a:stretch>
              <a:fillRect/>
            </a:stretch>
          </a:blipFill>
        </p:spPr>
      </p:sp>
      <p:sp>
        <p:nvSpPr>
          <p:cNvPr id="13" name="Freeform 13"/>
          <p:cNvSpPr/>
          <p:nvPr/>
        </p:nvSpPr>
        <p:spPr>
          <a:xfrm>
            <a:off x="936353" y="2663068"/>
            <a:ext cx="3399487" cy="2925653"/>
          </a:xfrm>
          <a:custGeom>
            <a:avLst/>
            <a:gdLst/>
            <a:ahLst/>
            <a:cxnLst/>
            <a:rect l="l" t="t" r="r" b="b"/>
            <a:pathLst>
              <a:path w="5099231" h="4388479">
                <a:moveTo>
                  <a:pt x="0" y="0"/>
                </a:moveTo>
                <a:lnTo>
                  <a:pt x="5099231" y="0"/>
                </a:lnTo>
                <a:lnTo>
                  <a:pt x="5099231" y="4388479"/>
                </a:lnTo>
                <a:lnTo>
                  <a:pt x="0" y="4388479"/>
                </a:lnTo>
                <a:lnTo>
                  <a:pt x="0" y="0"/>
                </a:lnTo>
                <a:close/>
              </a:path>
            </a:pathLst>
          </a:custGeom>
          <a:blipFill>
            <a:blip r:embed="rId16"/>
            <a:stretch>
              <a:fillRect/>
            </a:stretch>
          </a:blipFill>
        </p:spPr>
      </p:sp>
      <p:sp>
        <p:nvSpPr>
          <p:cNvPr id="14" name="Freeform 14"/>
          <p:cNvSpPr/>
          <p:nvPr/>
        </p:nvSpPr>
        <p:spPr>
          <a:xfrm>
            <a:off x="0" y="5357789"/>
            <a:ext cx="1191961" cy="1243245"/>
          </a:xfrm>
          <a:custGeom>
            <a:avLst/>
            <a:gdLst/>
            <a:ahLst/>
            <a:cxnLst/>
            <a:rect l="l" t="t" r="r" b="b"/>
            <a:pathLst>
              <a:path w="1787941" h="1864867">
                <a:moveTo>
                  <a:pt x="0" y="0"/>
                </a:moveTo>
                <a:lnTo>
                  <a:pt x="1787941" y="0"/>
                </a:lnTo>
                <a:lnTo>
                  <a:pt x="1787941" y="1864867"/>
                </a:lnTo>
                <a:lnTo>
                  <a:pt x="0" y="18648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TextBox 15"/>
          <p:cNvSpPr txBox="1"/>
          <p:nvPr/>
        </p:nvSpPr>
        <p:spPr>
          <a:xfrm>
            <a:off x="5220777" y="995260"/>
            <a:ext cx="6514023" cy="718145"/>
          </a:xfrm>
          <a:prstGeom prst="rect">
            <a:avLst/>
          </a:prstGeom>
        </p:spPr>
        <p:txBody>
          <a:bodyPr lIns="0" tIns="0" rIns="0" bIns="0" rtlCol="0" anchor="t">
            <a:spAutoFit/>
          </a:bodyPr>
          <a:lstStyle/>
          <a:p>
            <a:pPr>
              <a:lnSpc>
                <a:spcPts val="5574"/>
              </a:lnSpc>
            </a:pPr>
            <a:r>
              <a:rPr lang="en-US" sz="5067" spc="127">
                <a:solidFill>
                  <a:srgbClr val="62441B"/>
                </a:solidFill>
                <a:latin typeface="Hatton"/>
              </a:rPr>
              <a:t>SOCIAL MEDIA</a:t>
            </a:r>
          </a:p>
        </p:txBody>
      </p:sp>
      <p:grpSp>
        <p:nvGrpSpPr>
          <p:cNvPr id="16" name="Group 16"/>
          <p:cNvGrpSpPr/>
          <p:nvPr/>
        </p:nvGrpSpPr>
        <p:grpSpPr>
          <a:xfrm>
            <a:off x="5220777" y="2204764"/>
            <a:ext cx="6285423" cy="1064571"/>
            <a:chOff x="0" y="0"/>
            <a:chExt cx="12570845" cy="2129142"/>
          </a:xfrm>
        </p:grpSpPr>
        <p:sp>
          <p:nvSpPr>
            <p:cNvPr id="17" name="TextBox 17"/>
            <p:cNvSpPr txBox="1"/>
            <p:nvPr/>
          </p:nvSpPr>
          <p:spPr>
            <a:xfrm>
              <a:off x="0" y="0"/>
              <a:ext cx="9042063" cy="624660"/>
            </a:xfrm>
            <a:prstGeom prst="rect">
              <a:avLst/>
            </a:prstGeom>
          </p:spPr>
          <p:txBody>
            <a:bodyPr lIns="0" tIns="0" rIns="0" bIns="0" rtlCol="0" anchor="t">
              <a:spAutoFit/>
            </a:bodyPr>
            <a:lstStyle/>
            <a:p>
              <a:pPr>
                <a:lnSpc>
                  <a:spcPts val="2560"/>
                </a:lnSpc>
              </a:pPr>
              <a:r>
                <a:rPr lang="en-US" sz="2133">
                  <a:solidFill>
                    <a:srgbClr val="AB7427"/>
                  </a:solidFill>
                  <a:latin typeface="Nunito Sans Bold"/>
                </a:rPr>
                <a:t>Visit Our Social Media</a:t>
              </a:r>
            </a:p>
          </p:txBody>
        </p:sp>
        <p:sp>
          <p:nvSpPr>
            <p:cNvPr id="18" name="TextBox 18"/>
            <p:cNvSpPr txBox="1"/>
            <p:nvPr/>
          </p:nvSpPr>
          <p:spPr>
            <a:xfrm>
              <a:off x="0" y="860974"/>
              <a:ext cx="12570845" cy="1268168"/>
            </a:xfrm>
            <a:prstGeom prst="rect">
              <a:avLst/>
            </a:prstGeom>
          </p:spPr>
          <p:txBody>
            <a:bodyPr lIns="0" tIns="0" rIns="0" bIns="0" rtlCol="0" anchor="t">
              <a:spAutoFit/>
            </a:bodyPr>
            <a:lstStyle/>
            <a:p>
              <a:pPr>
                <a:lnSpc>
                  <a:spcPts val="2600"/>
                </a:lnSpc>
              </a:pPr>
              <a:r>
                <a:rPr lang="en-US" sz="1733">
                  <a:solidFill>
                    <a:srgbClr val="62441B"/>
                  </a:solidFill>
                  <a:latin typeface="Nunito Sans Regular"/>
                </a:rPr>
                <a:t>Get a better insight into our brand, services, and the</a:t>
              </a:r>
            </a:p>
            <a:p>
              <a:pPr>
                <a:lnSpc>
                  <a:spcPts val="2600"/>
                </a:lnSpc>
              </a:pPr>
              <a:r>
                <a:rPr lang="en-US" sz="1733">
                  <a:solidFill>
                    <a:srgbClr val="62441B"/>
                  </a:solidFill>
                  <a:latin typeface="Nunito Sans Regular"/>
                </a:rPr>
                <a:t>products we offer through our social media.</a:t>
              </a:r>
            </a:p>
          </p:txBody>
        </p:sp>
      </p:grpSp>
      <p:sp>
        <p:nvSpPr>
          <p:cNvPr id="19" name="TextBox 19"/>
          <p:cNvSpPr txBox="1"/>
          <p:nvPr/>
        </p:nvSpPr>
        <p:spPr>
          <a:xfrm>
            <a:off x="6182585" y="3795695"/>
            <a:ext cx="4430774" cy="1828065"/>
          </a:xfrm>
          <a:prstGeom prst="rect">
            <a:avLst/>
          </a:prstGeom>
        </p:spPr>
        <p:txBody>
          <a:bodyPr lIns="0" tIns="0" rIns="0" bIns="0" rtlCol="0" anchor="t">
            <a:spAutoFit/>
          </a:bodyPr>
          <a:lstStyle/>
          <a:p>
            <a:pPr>
              <a:lnSpc>
                <a:spcPts val="3666"/>
              </a:lnSpc>
            </a:pPr>
            <a:endParaRPr sz="1200" dirty="0"/>
          </a:p>
          <a:p>
            <a:pPr>
              <a:lnSpc>
                <a:spcPts val="3666"/>
              </a:lnSpc>
            </a:pPr>
            <a:r>
              <a:rPr lang="en-US" sz="1666" dirty="0">
                <a:solidFill>
                  <a:srgbClr val="62441B"/>
                </a:solidFill>
                <a:latin typeface="Nunito Sans Regular"/>
              </a:rPr>
              <a:t>085 119 2403</a:t>
            </a:r>
          </a:p>
          <a:p>
            <a:pPr>
              <a:lnSpc>
                <a:spcPts val="3666"/>
              </a:lnSpc>
            </a:pPr>
            <a:r>
              <a:rPr lang="en-US" sz="1666" dirty="0">
                <a:solidFill>
                  <a:srgbClr val="62441B"/>
                </a:solidFill>
                <a:latin typeface="Nunito Sans Regular"/>
              </a:rPr>
              <a:t>303thestudio.square.site</a:t>
            </a:r>
          </a:p>
          <a:p>
            <a:pPr>
              <a:lnSpc>
                <a:spcPts val="3667"/>
              </a:lnSpc>
            </a:pPr>
            <a:r>
              <a:rPr lang="en-US" sz="1667" dirty="0">
                <a:solidFill>
                  <a:srgbClr val="62441B"/>
                </a:solidFill>
                <a:latin typeface="Nunito Sans Regular"/>
              </a:rPr>
              <a:t>303thestudio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638324">
            <a:off x="-3069633" y="-3324743"/>
            <a:ext cx="6139265" cy="6240676"/>
          </a:xfrm>
          <a:custGeom>
            <a:avLst/>
            <a:gdLst/>
            <a:ahLst/>
            <a:cxnLst/>
            <a:rect l="l" t="t" r="r" b="b"/>
            <a:pathLst>
              <a:path w="9208897" h="9361014">
                <a:moveTo>
                  <a:pt x="0" y="0"/>
                </a:moveTo>
                <a:lnTo>
                  <a:pt x="9208898" y="0"/>
                </a:lnTo>
                <a:lnTo>
                  <a:pt x="9208898" y="9361013"/>
                </a:lnTo>
                <a:lnTo>
                  <a:pt x="0" y="9361013"/>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8965179">
            <a:off x="4837583" y="2591378"/>
            <a:ext cx="9766444" cy="8322245"/>
          </a:xfrm>
          <a:custGeom>
            <a:avLst/>
            <a:gdLst/>
            <a:ahLst/>
            <a:cxnLst/>
            <a:rect l="l" t="t" r="r" b="b"/>
            <a:pathLst>
              <a:path w="14649666" h="12483367">
                <a:moveTo>
                  <a:pt x="0" y="0"/>
                </a:moveTo>
                <a:lnTo>
                  <a:pt x="14649666" y="0"/>
                </a:lnTo>
                <a:lnTo>
                  <a:pt x="14649666" y="12483367"/>
                </a:lnTo>
                <a:lnTo>
                  <a:pt x="0" y="12483367"/>
                </a:lnTo>
                <a:lnTo>
                  <a:pt x="0" y="0"/>
                </a:lnTo>
                <a:close/>
              </a:path>
            </a:pathLst>
          </a:custGeom>
          <a:blipFill>
            <a:blip r:embed="rId5">
              <a:alphaModFix amt="50000"/>
            </a:blip>
            <a:stretch>
              <a:fillRect r="-21083"/>
            </a:stretch>
          </a:blipFill>
        </p:spPr>
      </p:sp>
      <p:sp>
        <p:nvSpPr>
          <p:cNvPr id="5" name="Freeform 5"/>
          <p:cNvSpPr/>
          <p:nvPr/>
        </p:nvSpPr>
        <p:spPr>
          <a:xfrm rot="-2334908">
            <a:off x="585105" y="1765683"/>
            <a:ext cx="1268156" cy="1422896"/>
          </a:xfrm>
          <a:custGeom>
            <a:avLst/>
            <a:gdLst/>
            <a:ahLst/>
            <a:cxnLst/>
            <a:rect l="l" t="t" r="r" b="b"/>
            <a:pathLst>
              <a:path w="1902234" h="2134344">
                <a:moveTo>
                  <a:pt x="0" y="0"/>
                </a:moveTo>
                <a:lnTo>
                  <a:pt x="1902234" y="0"/>
                </a:lnTo>
                <a:lnTo>
                  <a:pt x="1902234" y="2134344"/>
                </a:lnTo>
                <a:lnTo>
                  <a:pt x="0" y="2134344"/>
                </a:lnTo>
                <a:lnTo>
                  <a:pt x="0" y="0"/>
                </a:lnTo>
                <a:close/>
              </a:path>
            </a:pathLst>
          </a:custGeom>
          <a:blipFill>
            <a:blip r:embed="rId6">
              <a:alphaModFix amt="60000"/>
            </a:blip>
            <a:stretch>
              <a:fillRect/>
            </a:stretch>
          </a:blipFill>
        </p:spPr>
      </p:sp>
      <p:sp>
        <p:nvSpPr>
          <p:cNvPr id="6" name="Freeform 6"/>
          <p:cNvSpPr/>
          <p:nvPr/>
        </p:nvSpPr>
        <p:spPr>
          <a:xfrm rot="-5400000">
            <a:off x="10171109" y="-1140422"/>
            <a:ext cx="2112631" cy="2280843"/>
          </a:xfrm>
          <a:custGeom>
            <a:avLst/>
            <a:gdLst/>
            <a:ahLst/>
            <a:cxnLst/>
            <a:rect l="l" t="t" r="r" b="b"/>
            <a:pathLst>
              <a:path w="3168947" h="3421265">
                <a:moveTo>
                  <a:pt x="0" y="0"/>
                </a:moveTo>
                <a:lnTo>
                  <a:pt x="3168947" y="0"/>
                </a:lnTo>
                <a:lnTo>
                  <a:pt x="3168947" y="3421266"/>
                </a:lnTo>
                <a:lnTo>
                  <a:pt x="0" y="3421266"/>
                </a:lnTo>
                <a:lnTo>
                  <a:pt x="0" y="0"/>
                </a:lnTo>
                <a:close/>
              </a:path>
            </a:pathLst>
          </a:custGeom>
          <a:blipFill>
            <a:blip r:embed="rId7">
              <a:alphaModFix amt="50000"/>
            </a:blip>
            <a:stretch>
              <a:fillRect/>
            </a:stretch>
          </a:blipFill>
        </p:spPr>
      </p:sp>
      <p:sp>
        <p:nvSpPr>
          <p:cNvPr id="7" name="TextBox 7"/>
          <p:cNvSpPr txBox="1"/>
          <p:nvPr/>
        </p:nvSpPr>
        <p:spPr>
          <a:xfrm>
            <a:off x="2323088" y="1527175"/>
            <a:ext cx="7545825" cy="2821285"/>
          </a:xfrm>
          <a:prstGeom prst="rect">
            <a:avLst/>
          </a:prstGeom>
        </p:spPr>
        <p:txBody>
          <a:bodyPr lIns="0" tIns="0" rIns="0" bIns="0" rtlCol="0" anchor="t">
            <a:spAutoFit/>
          </a:bodyPr>
          <a:lstStyle/>
          <a:p>
            <a:pPr algn="ctr">
              <a:lnSpc>
                <a:spcPts val="11001"/>
              </a:lnSpc>
            </a:pPr>
            <a:r>
              <a:rPr lang="en-US" sz="10001" spc="250">
                <a:solidFill>
                  <a:srgbClr val="62441B"/>
                </a:solidFill>
                <a:latin typeface="Hatton"/>
              </a:rPr>
              <a:t>THANK YOU</a:t>
            </a:r>
          </a:p>
        </p:txBody>
      </p:sp>
      <p:sp>
        <p:nvSpPr>
          <p:cNvPr id="8" name="TextBox 8"/>
          <p:cNvSpPr txBox="1"/>
          <p:nvPr/>
        </p:nvSpPr>
        <p:spPr>
          <a:xfrm>
            <a:off x="3254600" y="4496476"/>
            <a:ext cx="6174561" cy="628377"/>
          </a:xfrm>
          <a:prstGeom prst="rect">
            <a:avLst/>
          </a:prstGeom>
        </p:spPr>
        <p:txBody>
          <a:bodyPr lIns="0" tIns="0" rIns="0" bIns="0" rtlCol="0" anchor="t">
            <a:spAutoFit/>
          </a:bodyPr>
          <a:lstStyle/>
          <a:p>
            <a:pPr algn="ctr">
              <a:lnSpc>
                <a:spcPts val="4900"/>
              </a:lnSpc>
            </a:pPr>
            <a:r>
              <a:rPr lang="en-US" sz="3266">
                <a:solidFill>
                  <a:srgbClr val="62441B"/>
                </a:solidFill>
                <a:latin typeface="Andasia"/>
              </a:rPr>
              <a:t>Looking Forward To Work Together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690219" y="908676"/>
            <a:ext cx="10919074"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600" b="1" dirty="0">
                <a:latin typeface="Comic Sans MS"/>
              </a:rPr>
              <a:t>Tech tip – Chat GPT 3.5, free tool  </a:t>
            </a:r>
            <a:br>
              <a:rPr lang="en-US" sz="3600" b="1" dirty="0">
                <a:latin typeface="Comic Sans MS"/>
              </a:rPr>
            </a:br>
            <a:r>
              <a:rPr lang="en-US" sz="3600" dirty="0">
                <a:latin typeface="Comic Sans MS"/>
              </a:rPr>
              <a:t>www.</a:t>
            </a:r>
            <a:r>
              <a:rPr lang="en-US" sz="3600" dirty="0">
                <a:latin typeface="Comic Sans MS"/>
                <a:ea typeface="+mj-lt"/>
                <a:cs typeface="+mj-lt"/>
              </a:rPr>
              <a:t>chat.openai.com</a:t>
            </a:r>
            <a:endParaRPr lang="en-US" sz="3600" b="1" noProof="0" dirty="0">
              <a:latin typeface="Comic Sans MS"/>
            </a:endParaRP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158810" y="1850328"/>
            <a:ext cx="8323388" cy="1768521"/>
          </a:xfrm>
        </p:spPr>
        <p:txBody>
          <a:bodyPr anchor="ctr"/>
          <a:lstStyle/>
          <a:p>
            <a:r>
              <a:rPr lang="en-US" sz="3600" b="1" dirty="0"/>
              <a:t>   </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 company name&#10;&#10;Description automatically generated">
            <a:extLst>
              <a:ext uri="{FF2B5EF4-FFF2-40B4-BE49-F238E27FC236}">
                <a16:creationId xmlns:a16="http://schemas.microsoft.com/office/drawing/2014/main" id="{F734EB9B-8B16-4387-7935-076E42A9EDA2}"/>
              </a:ext>
            </a:extLst>
          </p:cNvPr>
          <p:cNvPicPr>
            <a:picLocks noChangeAspect="1"/>
          </p:cNvPicPr>
          <p:nvPr/>
        </p:nvPicPr>
        <p:blipFill>
          <a:blip r:embed="rId2"/>
          <a:stretch>
            <a:fillRect/>
          </a:stretch>
        </p:blipFill>
        <p:spPr>
          <a:xfrm>
            <a:off x="814429" y="3541470"/>
            <a:ext cx="1418005" cy="1358210"/>
          </a:xfrm>
          <a:prstGeom prst="rect">
            <a:avLst/>
          </a:prstGeom>
        </p:spPr>
      </p:pic>
      <p:pic>
        <p:nvPicPr>
          <p:cNvPr id="3" name="Picture 2" descr="LEO-EURD-ESIF">
            <a:extLst>
              <a:ext uri="{FF2B5EF4-FFF2-40B4-BE49-F238E27FC236}">
                <a16:creationId xmlns:a16="http://schemas.microsoft.com/office/drawing/2014/main" id="{57B52EB7-CF1A-340C-4035-AFB5CA055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43" y="4600518"/>
            <a:ext cx="2908360" cy="1442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3DBB5B36-D8C8-80B4-62C0-133076DFDC75}"/>
              </a:ext>
            </a:extLst>
          </p:cNvPr>
          <p:cNvPicPr>
            <a:picLocks noChangeAspect="1"/>
          </p:cNvPicPr>
          <p:nvPr/>
        </p:nvPicPr>
        <p:blipFill>
          <a:blip r:embed="rId4"/>
          <a:stretch>
            <a:fillRect/>
          </a:stretch>
        </p:blipFill>
        <p:spPr>
          <a:xfrm>
            <a:off x="4320988" y="1711057"/>
            <a:ext cx="6429935" cy="4287533"/>
          </a:xfrm>
          <a:prstGeom prst="rect">
            <a:avLst/>
          </a:prstGeom>
        </p:spPr>
      </p:pic>
    </p:spTree>
    <p:extLst>
      <p:ext uri="{BB962C8B-B14F-4D97-AF65-F5344CB8AC3E}">
        <p14:creationId xmlns:p14="http://schemas.microsoft.com/office/powerpoint/2010/main" val="186197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690219" y="908676"/>
            <a:ext cx="10919074"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600" b="1" dirty="0">
                <a:latin typeface="Comic Sans MS"/>
              </a:rPr>
              <a:t>Tech tip – Chat GPT 3.5, free tool  </a:t>
            </a:r>
            <a:br>
              <a:rPr lang="en-US" sz="3600" b="1" dirty="0">
                <a:latin typeface="Comic Sans MS"/>
              </a:rPr>
            </a:br>
            <a:r>
              <a:rPr lang="en-US" sz="3600" dirty="0">
                <a:latin typeface="Comic Sans MS"/>
              </a:rPr>
              <a:t>www.</a:t>
            </a:r>
            <a:r>
              <a:rPr lang="en-US" sz="3600" dirty="0">
                <a:latin typeface="Comic Sans MS"/>
                <a:ea typeface="+mj-lt"/>
                <a:cs typeface="+mj-lt"/>
              </a:rPr>
              <a:t>chat.openai.com</a:t>
            </a:r>
            <a:endParaRPr lang="en-US" sz="3600" b="1" noProof="0" dirty="0">
              <a:latin typeface="Comic Sans MS"/>
            </a:endParaRP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158810" y="1850328"/>
            <a:ext cx="8323388" cy="1768521"/>
          </a:xfrm>
        </p:spPr>
        <p:txBody>
          <a:bodyPr anchor="ctr"/>
          <a:lstStyle/>
          <a:p>
            <a:r>
              <a:rPr lang="en-US" sz="3600" b="1" dirty="0"/>
              <a:t>   </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Logo, company name&#10;&#10;Description automatically generated">
            <a:extLst>
              <a:ext uri="{FF2B5EF4-FFF2-40B4-BE49-F238E27FC236}">
                <a16:creationId xmlns:a16="http://schemas.microsoft.com/office/drawing/2014/main" id="{F734EB9B-8B16-4387-7935-076E42A9EDA2}"/>
              </a:ext>
            </a:extLst>
          </p:cNvPr>
          <p:cNvPicPr>
            <a:picLocks noChangeAspect="1"/>
          </p:cNvPicPr>
          <p:nvPr/>
        </p:nvPicPr>
        <p:blipFill>
          <a:blip r:embed="rId2"/>
          <a:stretch>
            <a:fillRect/>
          </a:stretch>
        </p:blipFill>
        <p:spPr>
          <a:xfrm>
            <a:off x="814429" y="3541470"/>
            <a:ext cx="1418005" cy="1358210"/>
          </a:xfrm>
          <a:prstGeom prst="rect">
            <a:avLst/>
          </a:prstGeom>
        </p:spPr>
      </p:pic>
      <p:pic>
        <p:nvPicPr>
          <p:cNvPr id="3" name="Picture 2" descr="LEO-EURD-ESIF">
            <a:extLst>
              <a:ext uri="{FF2B5EF4-FFF2-40B4-BE49-F238E27FC236}">
                <a16:creationId xmlns:a16="http://schemas.microsoft.com/office/drawing/2014/main" id="{57B52EB7-CF1A-340C-4035-AFB5CA055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743" y="4600518"/>
            <a:ext cx="2908360" cy="1442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Graphical user interface, text, application, Teams&#10;&#10;Description automatically generated">
            <a:extLst>
              <a:ext uri="{FF2B5EF4-FFF2-40B4-BE49-F238E27FC236}">
                <a16:creationId xmlns:a16="http://schemas.microsoft.com/office/drawing/2014/main" id="{28FF822B-7DAF-A9DE-B838-F36CE1DE248C}"/>
              </a:ext>
            </a:extLst>
          </p:cNvPr>
          <p:cNvPicPr>
            <a:picLocks noChangeAspect="1"/>
          </p:cNvPicPr>
          <p:nvPr/>
        </p:nvPicPr>
        <p:blipFill>
          <a:blip r:embed="rId4"/>
          <a:stretch>
            <a:fillRect/>
          </a:stretch>
        </p:blipFill>
        <p:spPr>
          <a:xfrm>
            <a:off x="5385547" y="1726153"/>
            <a:ext cx="5791199" cy="4403019"/>
          </a:xfrm>
          <a:prstGeom prst="rect">
            <a:avLst/>
          </a:prstGeom>
        </p:spPr>
      </p:pic>
      <p:pic>
        <p:nvPicPr>
          <p:cNvPr id="4" name="Picture 4" descr="Text&#10;&#10;Description automatically generated">
            <a:extLst>
              <a:ext uri="{FF2B5EF4-FFF2-40B4-BE49-F238E27FC236}">
                <a16:creationId xmlns:a16="http://schemas.microsoft.com/office/drawing/2014/main" id="{E07A5DD3-E817-5131-9FB5-79D5C6160CD2}"/>
              </a:ext>
            </a:extLst>
          </p:cNvPr>
          <p:cNvPicPr>
            <a:picLocks noChangeAspect="1"/>
          </p:cNvPicPr>
          <p:nvPr/>
        </p:nvPicPr>
        <p:blipFill>
          <a:blip r:embed="rId5"/>
          <a:stretch>
            <a:fillRect/>
          </a:stretch>
        </p:blipFill>
        <p:spPr>
          <a:xfrm>
            <a:off x="914400" y="2094424"/>
            <a:ext cx="3975847" cy="1447712"/>
          </a:xfrm>
          <a:prstGeom prst="rect">
            <a:avLst/>
          </a:prstGeom>
        </p:spPr>
      </p:pic>
    </p:spTree>
    <p:extLst>
      <p:ext uri="{BB962C8B-B14F-4D97-AF65-F5344CB8AC3E}">
        <p14:creationId xmlns:p14="http://schemas.microsoft.com/office/powerpoint/2010/main" val="242124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158810" y="1850328"/>
            <a:ext cx="8323388" cy="1768521"/>
          </a:xfrm>
        </p:spPr>
        <p:txBody>
          <a:bodyPr anchor="ctr"/>
          <a:lstStyle/>
          <a:p>
            <a:r>
              <a:rPr lang="en-US" sz="3600" b="1" dirty="0"/>
              <a:t>   </a:t>
            </a:r>
          </a:p>
        </p:txBody>
      </p:sp>
      <p:pic>
        <p:nvPicPr>
          <p:cNvPr id="2" name="Picture 2" descr="Diagram, schematic&#10;&#10;Description automatically generated">
            <a:extLst>
              <a:ext uri="{FF2B5EF4-FFF2-40B4-BE49-F238E27FC236}">
                <a16:creationId xmlns:a16="http://schemas.microsoft.com/office/drawing/2014/main" id="{7F54956F-C392-B8A5-7D5B-EC207BCA00FB}"/>
              </a:ext>
            </a:extLst>
          </p:cNvPr>
          <p:cNvPicPr>
            <a:picLocks noChangeAspect="1"/>
          </p:cNvPicPr>
          <p:nvPr/>
        </p:nvPicPr>
        <p:blipFill>
          <a:blip r:embed="rId2"/>
          <a:stretch>
            <a:fillRect/>
          </a:stretch>
        </p:blipFill>
        <p:spPr>
          <a:xfrm>
            <a:off x="510989" y="203388"/>
            <a:ext cx="11416551" cy="6451224"/>
          </a:xfrm>
          <a:prstGeom prst="rect">
            <a:avLst/>
          </a:prstGeom>
        </p:spPr>
      </p:pic>
    </p:spTree>
    <p:extLst>
      <p:ext uri="{BB962C8B-B14F-4D97-AF65-F5344CB8AC3E}">
        <p14:creationId xmlns:p14="http://schemas.microsoft.com/office/powerpoint/2010/main" val="1772452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786510" y="165242"/>
            <a:ext cx="10618979" cy="657882"/>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b="1" dirty="0">
                <a:latin typeface="Comic Sans MS" panose="030F0702030302020204" pitchFamily="66" charset="0"/>
              </a:rPr>
              <a:t>Focused networking – like minded groups</a:t>
            </a:r>
            <a:endParaRPr lang="en-US" sz="3600" b="1" noProof="0" dirty="0">
              <a:latin typeface="Comic Sans MS" panose="030F0702030302020204" pitchFamily="66" charset="0"/>
            </a:endParaRPr>
          </a:p>
        </p:txBody>
      </p:sp>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158810" y="1850328"/>
            <a:ext cx="8323388" cy="1768521"/>
          </a:xfrm>
        </p:spPr>
        <p:txBody>
          <a:bodyPr anchor="ctr"/>
          <a:lstStyle/>
          <a:p>
            <a:r>
              <a:rPr lang="en-US" sz="3600" b="1" dirty="0"/>
              <a:t>   </a:t>
            </a:r>
          </a:p>
        </p:txBody>
      </p:sp>
      <p:pic>
        <p:nvPicPr>
          <p:cNvPr id="2" name="Picture 1" descr="Logo, company name&#10;&#10;Description automatically generated">
            <a:extLst>
              <a:ext uri="{FF2B5EF4-FFF2-40B4-BE49-F238E27FC236}">
                <a16:creationId xmlns:a16="http://schemas.microsoft.com/office/drawing/2014/main" id="{F734EB9B-8B16-4387-7935-076E42A9EDA2}"/>
              </a:ext>
            </a:extLst>
          </p:cNvPr>
          <p:cNvPicPr>
            <a:picLocks noChangeAspect="1"/>
          </p:cNvPicPr>
          <p:nvPr/>
        </p:nvPicPr>
        <p:blipFill>
          <a:blip r:embed="rId2"/>
          <a:stretch>
            <a:fillRect/>
          </a:stretch>
        </p:blipFill>
        <p:spPr>
          <a:xfrm>
            <a:off x="10416909" y="5370270"/>
            <a:ext cx="1418005" cy="1358210"/>
          </a:xfrm>
          <a:prstGeom prst="rect">
            <a:avLst/>
          </a:prstGeom>
        </p:spPr>
      </p:pic>
      <p:sp>
        <p:nvSpPr>
          <p:cNvPr id="4" name="TextBox 3">
            <a:extLst>
              <a:ext uri="{FF2B5EF4-FFF2-40B4-BE49-F238E27FC236}">
                <a16:creationId xmlns:a16="http://schemas.microsoft.com/office/drawing/2014/main" id="{1E14507B-8620-922D-1234-EFEB17097FA5}"/>
              </a:ext>
            </a:extLst>
          </p:cNvPr>
          <p:cNvSpPr txBox="1"/>
          <p:nvPr/>
        </p:nvSpPr>
        <p:spPr>
          <a:xfrm>
            <a:off x="221046" y="1101243"/>
            <a:ext cx="10352314" cy="4524315"/>
          </a:xfrm>
          <a:prstGeom prst="rect">
            <a:avLst/>
          </a:prstGeom>
          <a:noFill/>
        </p:spPr>
        <p:txBody>
          <a:bodyPr wrap="square">
            <a:spAutoFit/>
          </a:bodyPr>
          <a:lstStyle/>
          <a:p>
            <a:r>
              <a:rPr lang="en-GB" sz="2400" b="0" i="0" dirty="0">
                <a:solidFill>
                  <a:srgbClr val="000000"/>
                </a:solidFill>
                <a:effectLst/>
                <a:latin typeface="Comic Sans MS" panose="030F0702030302020204" pitchFamily="66" charset="0"/>
              </a:rPr>
              <a:t>Name. What your business does</a:t>
            </a:r>
          </a:p>
          <a:p>
            <a:endParaRPr lang="en-GB" sz="2400" b="0" i="0" dirty="0">
              <a:solidFill>
                <a:srgbClr val="000000"/>
              </a:solidFill>
              <a:effectLst/>
              <a:latin typeface="Comic Sans MS" panose="030F0702030302020204" pitchFamily="66" charset="0"/>
            </a:endParaRPr>
          </a:p>
          <a:p>
            <a:r>
              <a:rPr lang="en-GB" sz="2400" b="0" i="0" dirty="0">
                <a:solidFill>
                  <a:srgbClr val="000000"/>
                </a:solidFill>
                <a:effectLst/>
                <a:latin typeface="Comic Sans MS" panose="030F0702030302020204" pitchFamily="66" charset="0"/>
              </a:rPr>
              <a:t>1.What </a:t>
            </a:r>
            <a:r>
              <a:rPr lang="en-GB" sz="2400" dirty="0">
                <a:solidFill>
                  <a:srgbClr val="000000"/>
                </a:solidFill>
                <a:latin typeface="Comic Sans MS" panose="030F0702030302020204" pitchFamily="66" charset="0"/>
              </a:rPr>
              <a:t>solution have you” come up with” to overcome an obstacle that you have faced?.</a:t>
            </a:r>
          </a:p>
          <a:p>
            <a:endParaRPr lang="en-GB" sz="2400" dirty="0">
              <a:solidFill>
                <a:srgbClr val="000000"/>
              </a:solidFill>
              <a:latin typeface="Comic Sans MS" panose="030F0702030302020204" pitchFamily="66" charset="0"/>
            </a:endParaRPr>
          </a:p>
          <a:p>
            <a:r>
              <a:rPr lang="en-GB" sz="2400" dirty="0">
                <a:solidFill>
                  <a:srgbClr val="000000"/>
                </a:solidFill>
                <a:latin typeface="Comic Sans MS" panose="030F0702030302020204" pitchFamily="66" charset="0"/>
              </a:rPr>
              <a:t>2. What useful support: funding, training have you used that you would recommend.</a:t>
            </a:r>
          </a:p>
          <a:p>
            <a:endParaRPr lang="en-GB" sz="2400" dirty="0">
              <a:solidFill>
                <a:srgbClr val="000000"/>
              </a:solidFill>
              <a:latin typeface="Comic Sans MS" panose="030F0702030302020204" pitchFamily="66" charset="0"/>
            </a:endParaRPr>
          </a:p>
          <a:p>
            <a:r>
              <a:rPr lang="en-GB" sz="2400" dirty="0">
                <a:solidFill>
                  <a:srgbClr val="000000"/>
                </a:solidFill>
                <a:latin typeface="Comic Sans MS" panose="030F0702030302020204" pitchFamily="66" charset="0"/>
              </a:rPr>
              <a:t>3. What makes you unique to your competition?</a:t>
            </a:r>
          </a:p>
          <a:p>
            <a:endParaRPr lang="en-GB" sz="2400" dirty="0">
              <a:solidFill>
                <a:srgbClr val="000000"/>
              </a:solidFill>
              <a:latin typeface="Comic Sans MS" panose="030F0702030302020204" pitchFamily="66" charset="0"/>
            </a:endParaRPr>
          </a:p>
          <a:p>
            <a:r>
              <a:rPr lang="en-GB" sz="2400" b="0" i="0" dirty="0">
                <a:solidFill>
                  <a:srgbClr val="000000"/>
                </a:solidFill>
                <a:effectLst/>
                <a:latin typeface="Comic Sans MS" panose="030F0702030302020204" pitchFamily="66" charset="0"/>
              </a:rPr>
              <a:t>How can you support one another - Don’t forget to </a:t>
            </a:r>
            <a:r>
              <a:rPr lang="en-GB" sz="2400" dirty="0">
                <a:solidFill>
                  <a:srgbClr val="000000"/>
                </a:solidFill>
                <a:latin typeface="Comic Sans MS" panose="030F0702030302020204" pitchFamily="66" charset="0"/>
              </a:rPr>
              <a:t>s</a:t>
            </a:r>
            <a:r>
              <a:rPr lang="en-GB" sz="2400" b="0" i="0" dirty="0">
                <a:solidFill>
                  <a:srgbClr val="000000"/>
                </a:solidFill>
                <a:effectLst/>
                <a:latin typeface="Comic Sans MS" panose="030F0702030302020204" pitchFamily="66" charset="0"/>
              </a:rPr>
              <a:t>hare contact details.</a:t>
            </a:r>
            <a:endParaRPr lang="en-GB" sz="2400" dirty="0"/>
          </a:p>
        </p:txBody>
      </p:sp>
      <p:pic>
        <p:nvPicPr>
          <p:cNvPr id="5" name="Picture 2" descr="LEO-EURD-ESIF">
            <a:extLst>
              <a:ext uri="{FF2B5EF4-FFF2-40B4-BE49-F238E27FC236}">
                <a16:creationId xmlns:a16="http://schemas.microsoft.com/office/drawing/2014/main" id="{F7ACF01B-C4EC-795C-09FD-E4BD1BCBA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91" y="5174634"/>
            <a:ext cx="2908360" cy="144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034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512682" y="1257184"/>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b="1" noProof="0" dirty="0"/>
              <a:t>Agenda</a:t>
            </a:r>
          </a:p>
        </p:txBody>
      </p:sp>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722107" y="1889401"/>
            <a:ext cx="10291079" cy="4585118"/>
          </a:xfrm>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ffectLst/>
                <a:ea typeface="Times New Roman" panose="02020603050405020304" pitchFamily="18" charset="0"/>
                <a:cs typeface="Helvetica" panose="020B0604020202020204" pitchFamily="34" charset="0"/>
              </a:rPr>
              <a:t>Lunch &amp; informal networking</a:t>
            </a:r>
            <a:endParaRPr lang="en-GB" sz="2800" b="1"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ffectLst/>
                <a:ea typeface="Times New Roman" panose="02020603050405020304" pitchFamily="18" charset="0"/>
                <a:cs typeface="Helvetica" panose="020B0604020202020204" pitchFamily="34" charset="0"/>
              </a:rPr>
              <a:t>Welcome from SWIBN Co-Ordinators</a:t>
            </a:r>
            <a:endParaRPr lang="en-GB" sz="2800" b="1"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ffectLst/>
                <a:ea typeface="Times New Roman" panose="02020603050405020304" pitchFamily="18" charset="0"/>
                <a:cs typeface="Helvetica" panose="020B0604020202020204" pitchFamily="34" charset="0"/>
              </a:rPr>
              <a:t>Wellbeing Tip: Jahnvi Prajapati from </a:t>
            </a:r>
            <a:r>
              <a:rPr lang="en-IE" sz="2800" b="1" dirty="0" err="1">
                <a:effectLst/>
                <a:ea typeface="Times New Roman" panose="02020603050405020304" pitchFamily="18" charset="0"/>
                <a:cs typeface="Helvetica" panose="020B0604020202020204" pitchFamily="34" charset="0"/>
              </a:rPr>
              <a:t>Rangkalam</a:t>
            </a:r>
            <a:r>
              <a:rPr lang="en-IE" sz="2800" b="1" dirty="0">
                <a:effectLst/>
                <a:ea typeface="Times New Roman" panose="02020603050405020304" pitchFamily="18" charset="0"/>
                <a:cs typeface="Helvetica" panose="020B0604020202020204" pitchFamily="34" charset="0"/>
              </a:rPr>
              <a:t> - benefits of her art.</a:t>
            </a:r>
          </a:p>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ffectLst/>
                <a:ea typeface="Times New Roman" panose="02020603050405020304" pitchFamily="18" charset="0"/>
                <a:cs typeface="Helvetica" panose="020B0604020202020204" pitchFamily="34" charset="0"/>
              </a:rPr>
              <a:t>Tech tip</a:t>
            </a:r>
            <a:endParaRPr lang="en-GB" sz="2800" b="1"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ffectLst/>
                <a:ea typeface="Times New Roman" panose="02020603050405020304" pitchFamily="18" charset="0"/>
                <a:cs typeface="Helvetica" panose="020B0604020202020204" pitchFamily="34" charset="0"/>
              </a:rPr>
              <a:t>1 hour of intensive member networking</a:t>
            </a:r>
          </a:p>
          <a:p>
            <a:pPr marL="342900" lvl="0" indent="-342900">
              <a:lnSpc>
                <a:spcPct val="107000"/>
              </a:lnSpc>
              <a:spcAft>
                <a:spcPts val="800"/>
              </a:spcAft>
              <a:buSzPts val="1000"/>
              <a:buFont typeface="Symbol" panose="05050102010706020507" pitchFamily="18" charset="2"/>
              <a:buChar char=""/>
              <a:tabLst>
                <a:tab pos="457200" algn="l"/>
              </a:tabLst>
            </a:pPr>
            <a:r>
              <a:rPr lang="en-IE" sz="2800" b="1" dirty="0">
                <a:ea typeface="Calibri" panose="020F0502020204030204" pitchFamily="34" charset="0"/>
                <a:cs typeface="Helvetica" panose="020B0604020202020204" pitchFamily="34" charset="0"/>
              </a:rPr>
              <a:t>Feedback, close and what’s</a:t>
            </a:r>
            <a:endParaRPr lang="en-GB" sz="2800" b="1" dirty="0">
              <a:effectLst/>
              <a:ea typeface="Calibri" panose="020F0502020204030204" pitchFamily="34" charset="0"/>
              <a:cs typeface="Times New Roman" panose="02020603050405020304" pitchFamily="18" charset="0"/>
            </a:endParaRPr>
          </a:p>
          <a:p>
            <a:endParaRPr lang="en-US" sz="2800" dirty="0"/>
          </a:p>
          <a:p>
            <a:r>
              <a:rPr lang="en-US" sz="2800" dirty="0"/>
              <a:t>  </a:t>
            </a:r>
          </a:p>
          <a:p>
            <a:endParaRPr lang="en-US" sz="2800" dirty="0"/>
          </a:p>
        </p:txBody>
      </p:sp>
      <p:sp>
        <p:nvSpPr>
          <p:cNvPr id="5" name="Slide Number Placeholder 4">
            <a:extLst>
              <a:ext uri="{FF2B5EF4-FFF2-40B4-BE49-F238E27FC236}">
                <a16:creationId xmlns:a16="http://schemas.microsoft.com/office/drawing/2014/main" id="{646665B6-F02E-4FF8-AEBC-BEFA35EAFC65}"/>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2</a:t>
            </a:fld>
            <a:endParaRPr lang="en-US" dirty="0"/>
          </a:p>
        </p:txBody>
      </p:sp>
      <p:pic>
        <p:nvPicPr>
          <p:cNvPr id="7" name="Picture 6" descr="Logo, company name&#10;&#10;Description automatically generated">
            <a:extLst>
              <a:ext uri="{FF2B5EF4-FFF2-40B4-BE49-F238E27FC236}">
                <a16:creationId xmlns:a16="http://schemas.microsoft.com/office/drawing/2014/main" id="{19F19B27-5E8C-F5F7-7822-D9BA3BC546FA}"/>
              </a:ext>
            </a:extLst>
          </p:cNvPr>
          <p:cNvPicPr>
            <a:picLocks noChangeAspect="1"/>
          </p:cNvPicPr>
          <p:nvPr/>
        </p:nvPicPr>
        <p:blipFill>
          <a:blip r:embed="rId2"/>
          <a:stretch>
            <a:fillRect/>
          </a:stretch>
        </p:blipFill>
        <p:spPr>
          <a:xfrm>
            <a:off x="9888743" y="747791"/>
            <a:ext cx="1581150" cy="1514475"/>
          </a:xfrm>
          <a:prstGeom prst="rect">
            <a:avLst/>
          </a:prstGeom>
        </p:spPr>
      </p:pic>
      <p:pic>
        <p:nvPicPr>
          <p:cNvPr id="2" name="Picture 2" descr="LEO-EURD-ESIF">
            <a:extLst>
              <a:ext uri="{FF2B5EF4-FFF2-40B4-BE49-F238E27FC236}">
                <a16:creationId xmlns:a16="http://schemas.microsoft.com/office/drawing/2014/main" id="{A936471A-7D24-7A6B-CE63-FB29B0D5C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440" y="4500068"/>
            <a:ext cx="2908360" cy="144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8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76676-439C-1A01-5E56-C27BDB2B3FE6}"/>
              </a:ext>
            </a:extLst>
          </p:cNvPr>
          <p:cNvPicPr>
            <a:picLocks noChangeAspect="1"/>
          </p:cNvPicPr>
          <p:nvPr/>
        </p:nvPicPr>
        <p:blipFill>
          <a:blip r:embed="rId2"/>
          <a:stretch>
            <a:fillRect/>
          </a:stretch>
        </p:blipFill>
        <p:spPr>
          <a:xfrm>
            <a:off x="0" y="0"/>
            <a:ext cx="6315456" cy="6858000"/>
          </a:xfrm>
          <a:prstGeom prst="rect">
            <a:avLst/>
          </a:prstGeom>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158810" y="1850328"/>
            <a:ext cx="8323388" cy="1768521"/>
          </a:xfrm>
        </p:spPr>
        <p:txBody>
          <a:bodyPr anchor="ctr"/>
          <a:lstStyle/>
          <a:p>
            <a:r>
              <a:rPr lang="en-US" sz="3600" b="1" dirty="0"/>
              <a:t>   </a:t>
            </a:r>
          </a:p>
        </p:txBody>
      </p:sp>
      <p:pic>
        <p:nvPicPr>
          <p:cNvPr id="2" name="Picture 1" descr="Logo, company name&#10;&#10;Description automatically generated">
            <a:extLst>
              <a:ext uri="{FF2B5EF4-FFF2-40B4-BE49-F238E27FC236}">
                <a16:creationId xmlns:a16="http://schemas.microsoft.com/office/drawing/2014/main" id="{F734EB9B-8B16-4387-7935-076E42A9EDA2}"/>
              </a:ext>
            </a:extLst>
          </p:cNvPr>
          <p:cNvPicPr>
            <a:picLocks noChangeAspect="1"/>
          </p:cNvPicPr>
          <p:nvPr/>
        </p:nvPicPr>
        <p:blipFill>
          <a:blip r:embed="rId3"/>
          <a:stretch>
            <a:fillRect/>
          </a:stretch>
        </p:blipFill>
        <p:spPr>
          <a:xfrm>
            <a:off x="4759059" y="5258586"/>
            <a:ext cx="1418005" cy="1358210"/>
          </a:xfrm>
          <a:prstGeom prst="rect">
            <a:avLst/>
          </a:prstGeom>
        </p:spPr>
      </p:pic>
      <p:pic>
        <p:nvPicPr>
          <p:cNvPr id="5" name="Picture 2" descr="LEO-EURD-ESIF">
            <a:extLst>
              <a:ext uri="{FF2B5EF4-FFF2-40B4-BE49-F238E27FC236}">
                <a16:creationId xmlns:a16="http://schemas.microsoft.com/office/drawing/2014/main" id="{F7ACF01B-C4EC-795C-09FD-E4BD1BCBA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91" y="5174634"/>
            <a:ext cx="2908360" cy="14421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E38474-7A76-08A8-2DA4-C1DD9BF11942}"/>
              </a:ext>
            </a:extLst>
          </p:cNvPr>
          <p:cNvSpPr txBox="1"/>
          <p:nvPr/>
        </p:nvSpPr>
        <p:spPr>
          <a:xfrm>
            <a:off x="5400675" y="2413338"/>
            <a:ext cx="7010399" cy="3077766"/>
          </a:xfrm>
          <a:prstGeom prst="rect">
            <a:avLst/>
          </a:prstGeom>
          <a:noFill/>
        </p:spPr>
        <p:txBody>
          <a:bodyPr wrap="square">
            <a:spAutoFit/>
          </a:bodyPr>
          <a:lstStyle/>
          <a:p>
            <a:r>
              <a:rPr lang="en-US" sz="2000" b="1" dirty="0"/>
              <a:t>July – Summer break​</a:t>
            </a:r>
          </a:p>
          <a:p>
            <a:endParaRPr lang="en-US" sz="2000" b="1" dirty="0"/>
          </a:p>
          <a:p>
            <a:r>
              <a:rPr lang="en-US" sz="2000" b="1" dirty="0"/>
              <a:t>August 29 – </a:t>
            </a:r>
            <a:r>
              <a:rPr lang="en-US" sz="2000" b="1" dirty="0" err="1"/>
              <a:t>7pm</a:t>
            </a:r>
            <a:r>
              <a:rPr lang="en-US" sz="2000" b="1" dirty="0"/>
              <a:t> Summer social outing</a:t>
            </a:r>
          </a:p>
          <a:p>
            <a:endParaRPr lang="en-US" sz="2000" b="1" dirty="0"/>
          </a:p>
          <a:p>
            <a:r>
              <a:rPr lang="en-US" sz="2000" b="1" dirty="0"/>
              <a:t>Sept 26 – </a:t>
            </a:r>
            <a:r>
              <a:rPr lang="en-US" sz="2000" b="1" dirty="0" err="1"/>
              <a:t>9:30am</a:t>
            </a:r>
            <a:r>
              <a:rPr lang="en-US" sz="2000" b="1" dirty="0"/>
              <a:t> The Model – Social media</a:t>
            </a:r>
          </a:p>
          <a:p>
            <a:endParaRPr lang="en-US" sz="2000" b="1" dirty="0"/>
          </a:p>
          <a:p>
            <a:r>
              <a:rPr lang="en-US" sz="2000" b="1" dirty="0" err="1"/>
              <a:t>NWED</a:t>
            </a:r>
            <a:r>
              <a:rPr lang="en-US" sz="2000" b="1" dirty="0"/>
              <a:t> Oct 19 – 5-</a:t>
            </a:r>
            <a:r>
              <a:rPr lang="en-US" sz="2000" b="1" dirty="0" err="1"/>
              <a:t>9pm</a:t>
            </a:r>
            <a:r>
              <a:rPr lang="en-US" sz="2000" b="1" dirty="0"/>
              <a:t> Lough </a:t>
            </a:r>
            <a:r>
              <a:rPr lang="en-US" sz="2000" b="1" dirty="0" err="1"/>
              <a:t>Eske</a:t>
            </a:r>
            <a:r>
              <a:rPr lang="en-US" sz="2000" b="1" dirty="0"/>
              <a:t> Castle</a:t>
            </a:r>
          </a:p>
          <a:p>
            <a:endParaRPr lang="en-US" dirty="0"/>
          </a:p>
          <a:p>
            <a:endParaRPr lang="en-US" dirty="0"/>
          </a:p>
          <a:p>
            <a:endParaRPr lang="en-US" dirty="0"/>
          </a:p>
        </p:txBody>
      </p:sp>
      <p:sp>
        <p:nvSpPr>
          <p:cNvPr id="11" name="TextBox 10">
            <a:extLst>
              <a:ext uri="{FF2B5EF4-FFF2-40B4-BE49-F238E27FC236}">
                <a16:creationId xmlns:a16="http://schemas.microsoft.com/office/drawing/2014/main" id="{606479B9-EC51-30EA-4CEA-E58DF858A9EE}"/>
              </a:ext>
            </a:extLst>
          </p:cNvPr>
          <p:cNvSpPr txBox="1"/>
          <p:nvPr/>
        </p:nvSpPr>
        <p:spPr>
          <a:xfrm>
            <a:off x="6818680" y="5258586"/>
            <a:ext cx="5278070"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a:t>Connect and support</a:t>
            </a:r>
          </a:p>
          <a:p>
            <a:endParaRPr lang="en-US" b="1" dirty="0"/>
          </a:p>
          <a:p>
            <a:pPr marL="285750" indent="-285750">
              <a:buFont typeface="Arial" panose="020B0604020202020204" pitchFamily="34" charset="0"/>
              <a:buChar char="•"/>
            </a:pPr>
            <a:r>
              <a:rPr lang="en-US" b="1" dirty="0"/>
              <a:t>Contact Shona – LEO Sligo for training, mentoring, funding questions.</a:t>
            </a:r>
          </a:p>
        </p:txBody>
      </p:sp>
      <p:sp>
        <p:nvSpPr>
          <p:cNvPr id="13" name="TextBox 12">
            <a:extLst>
              <a:ext uri="{FF2B5EF4-FFF2-40B4-BE49-F238E27FC236}">
                <a16:creationId xmlns:a16="http://schemas.microsoft.com/office/drawing/2014/main" id="{AC9E0D59-7245-09B3-BCF1-AF6093A7C2E2}"/>
              </a:ext>
            </a:extLst>
          </p:cNvPr>
          <p:cNvSpPr txBox="1"/>
          <p:nvPr/>
        </p:nvSpPr>
        <p:spPr>
          <a:xfrm>
            <a:off x="6610351" y="537274"/>
            <a:ext cx="4900672" cy="954107"/>
          </a:xfrm>
          <a:prstGeom prst="rect">
            <a:avLst/>
          </a:prstGeom>
          <a:noFill/>
        </p:spPr>
        <p:txBody>
          <a:bodyPr wrap="square">
            <a:spAutoFit/>
          </a:bodyPr>
          <a:lstStyle/>
          <a:p>
            <a:pPr algn="ctr"/>
            <a:r>
              <a:rPr lang="en-IE" sz="2800" b="1" dirty="0"/>
              <a:t>Thank you </a:t>
            </a:r>
          </a:p>
          <a:p>
            <a:pPr algn="ctr"/>
            <a:r>
              <a:rPr lang="en-IE" sz="2800" b="1" dirty="0"/>
              <a:t>from Fran &amp; Maeve</a:t>
            </a:r>
          </a:p>
        </p:txBody>
      </p:sp>
    </p:spTree>
    <p:extLst>
      <p:ext uri="{BB962C8B-B14F-4D97-AF65-F5344CB8AC3E}">
        <p14:creationId xmlns:p14="http://schemas.microsoft.com/office/powerpoint/2010/main" val="9926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1871558" y="1352736"/>
            <a:ext cx="4813721" cy="657883"/>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t>
            </a:r>
          </a:p>
        </p:txBody>
      </p:sp>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5"/>
          </p:nvPr>
        </p:nvSpPr>
        <p:spPr>
          <a:xfrm>
            <a:off x="5109845" y="999340"/>
            <a:ext cx="5578870" cy="1408770"/>
          </a:xfrm>
        </p:spPr>
        <p:txBody>
          <a:bodyPr anchor="ctr"/>
          <a:lstStyle/>
          <a:p>
            <a:r>
              <a:rPr lang="en-US" dirty="0"/>
              <a:t>​</a:t>
            </a: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21</a:t>
            </a:fld>
            <a:endParaRPr lang="en-US" dirty="0"/>
          </a:p>
        </p:txBody>
      </p:sp>
      <p:pic>
        <p:nvPicPr>
          <p:cNvPr id="9" name="Picture 8" descr="Logo, company name&#10;&#10;Description automatically generated">
            <a:extLst>
              <a:ext uri="{FF2B5EF4-FFF2-40B4-BE49-F238E27FC236}">
                <a16:creationId xmlns:a16="http://schemas.microsoft.com/office/drawing/2014/main" id="{D7BE3259-703C-3105-78F9-5772C92C5F04}"/>
              </a:ext>
            </a:extLst>
          </p:cNvPr>
          <p:cNvPicPr>
            <a:picLocks noChangeAspect="1"/>
          </p:cNvPicPr>
          <p:nvPr/>
        </p:nvPicPr>
        <p:blipFill>
          <a:blip r:embed="rId2"/>
          <a:stretch>
            <a:fillRect/>
          </a:stretch>
        </p:blipFill>
        <p:spPr>
          <a:xfrm>
            <a:off x="9408658" y="4463091"/>
            <a:ext cx="1581150" cy="1514475"/>
          </a:xfrm>
          <a:prstGeom prst="rect">
            <a:avLst/>
          </a:prstGeom>
        </p:spPr>
      </p:pic>
      <p:sp>
        <p:nvSpPr>
          <p:cNvPr id="3" name="TextBox 2">
            <a:extLst>
              <a:ext uri="{FF2B5EF4-FFF2-40B4-BE49-F238E27FC236}">
                <a16:creationId xmlns:a16="http://schemas.microsoft.com/office/drawing/2014/main" id="{E96B029E-3180-AF63-D438-44489453ACFD}"/>
              </a:ext>
            </a:extLst>
          </p:cNvPr>
          <p:cNvSpPr txBox="1"/>
          <p:nvPr/>
        </p:nvSpPr>
        <p:spPr>
          <a:xfrm>
            <a:off x="529320" y="999340"/>
            <a:ext cx="11477623" cy="4664610"/>
          </a:xfrm>
          <a:prstGeom prst="rect">
            <a:avLst/>
          </a:prstGeom>
          <a:noFill/>
        </p:spPr>
        <p:txBody>
          <a:bodyPr wrap="square">
            <a:spAutoFit/>
          </a:bodyPr>
          <a:lstStyle/>
          <a:p>
            <a:pPr algn="ctr">
              <a:lnSpc>
                <a:spcPct val="107000"/>
              </a:lnSpc>
              <a:spcAft>
                <a:spcPts val="800"/>
              </a:spcAft>
            </a:pPr>
            <a:r>
              <a:rPr lang="en-IE" sz="4000" b="1" dirty="0">
                <a:ea typeface="Calibri" panose="020F0502020204030204" pitchFamily="34" charset="0"/>
                <a:cs typeface="Times New Roman" panose="02020603050405020304" pitchFamily="18" charset="0"/>
              </a:rPr>
              <a:t>Network, promote and interact </a:t>
            </a:r>
          </a:p>
          <a:p>
            <a:pPr algn="ctr">
              <a:lnSpc>
                <a:spcPct val="107000"/>
              </a:lnSpc>
              <a:spcAft>
                <a:spcPts val="800"/>
              </a:spcAft>
            </a:pPr>
            <a:r>
              <a:rPr lang="en-IE" sz="4000" b="1" dirty="0">
                <a:ea typeface="Calibri" panose="020F0502020204030204" pitchFamily="34" charset="0"/>
                <a:cs typeface="Times New Roman" panose="02020603050405020304" pitchFamily="18" charset="0"/>
              </a:rPr>
              <a:t>with each another online</a:t>
            </a:r>
          </a:p>
          <a:p>
            <a:pPr>
              <a:lnSpc>
                <a:spcPct val="107000"/>
              </a:lnSpc>
              <a:spcAft>
                <a:spcPts val="800"/>
              </a:spcAft>
            </a:pPr>
            <a:endParaRPr lang="en-IE" sz="2400" b="1" dirty="0">
              <a:effectLst/>
              <a:ea typeface="Calibri" panose="020F0502020204030204" pitchFamily="34" charset="0"/>
              <a:cs typeface="Times New Roman" panose="02020603050405020304" pitchFamily="18" charset="0"/>
            </a:endParaRPr>
          </a:p>
          <a:p>
            <a:pPr algn="ctr">
              <a:lnSpc>
                <a:spcPct val="107000"/>
              </a:lnSpc>
              <a:spcAft>
                <a:spcPts val="800"/>
              </a:spcAft>
            </a:pPr>
            <a:r>
              <a:rPr lang="en-IE" sz="7200" b="1" dirty="0">
                <a:ea typeface="Calibri" panose="020F0502020204030204" pitchFamily="34" charset="0"/>
                <a:cs typeface="Times New Roman" panose="02020603050405020304" pitchFamily="18" charset="0"/>
              </a:rPr>
              <a:t>www.swibn.ie</a:t>
            </a:r>
            <a:endParaRPr lang="en-GB" sz="7200" b="1" dirty="0">
              <a:effectLst/>
              <a:ea typeface="Calibri" panose="020F0502020204030204" pitchFamily="34" charset="0"/>
              <a:cs typeface="Times New Roman" panose="02020603050405020304" pitchFamily="18" charset="0"/>
            </a:endParaRPr>
          </a:p>
          <a:p>
            <a:pPr>
              <a:lnSpc>
                <a:spcPct val="107000"/>
              </a:lnSpc>
              <a:spcAft>
                <a:spcPts val="800"/>
              </a:spcAft>
            </a:pPr>
            <a:r>
              <a:rPr lang="en-IE" sz="2400" dirty="0">
                <a:solidFill>
                  <a:srgbClr val="000000"/>
                </a:solidFill>
                <a:effectLst/>
                <a:ea typeface="Calibri" panose="020F0502020204030204" pitchFamily="34" charset="0"/>
                <a:cs typeface="Times New Roman" panose="02020603050405020304" pitchFamily="18" charset="0"/>
              </a:rPr>
              <a:t> </a:t>
            </a:r>
            <a:endParaRPr lang="en-GB" sz="2400" b="1" dirty="0">
              <a:effectLst/>
              <a:ea typeface="Calibri" panose="020F0502020204030204" pitchFamily="34" charset="0"/>
              <a:cs typeface="Times New Roman" panose="02020603050405020304" pitchFamily="18" charset="0"/>
            </a:endParaRPr>
          </a:p>
          <a:p>
            <a:pPr lvl="0">
              <a:lnSpc>
                <a:spcPct val="107000"/>
              </a:lnSpc>
            </a:pPr>
            <a:endParaRPr lang="en-GB" sz="2400" b="1" u="sng" dirty="0">
              <a:effectLst/>
              <a:ea typeface="Calibri" panose="020F0502020204030204" pitchFamily="34" charset="0"/>
              <a:cs typeface="Times New Roman" panose="02020603050405020304" pitchFamily="18" charset="0"/>
            </a:endParaRPr>
          </a:p>
          <a:p>
            <a:pPr marL="457200">
              <a:lnSpc>
                <a:spcPct val="107000"/>
              </a:lnSpc>
            </a:pPr>
            <a:endParaRPr lang="en-GB" sz="2400" u="sng" dirty="0">
              <a:effectLst/>
              <a:ea typeface="Calibri" panose="020F0502020204030204" pitchFamily="34" charset="0"/>
              <a:cs typeface="Times New Roman" panose="02020603050405020304" pitchFamily="18" charset="0"/>
            </a:endParaRPr>
          </a:p>
        </p:txBody>
      </p:sp>
      <p:pic>
        <p:nvPicPr>
          <p:cNvPr id="2" name="Picture 2" descr="LEO-EURD-ESIF">
            <a:extLst>
              <a:ext uri="{FF2B5EF4-FFF2-40B4-BE49-F238E27FC236}">
                <a16:creationId xmlns:a16="http://schemas.microsoft.com/office/drawing/2014/main" id="{F3B9BA52-F868-986D-43B4-C7DE682A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4777662"/>
            <a:ext cx="2908360" cy="144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52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FD7DC7A-3B7F-410C-9B4A-818BD4FCC326}"/>
              </a:ext>
            </a:extLst>
          </p:cNvPr>
          <p:cNvSpPr>
            <a:spLocks noGrp="1"/>
          </p:cNvSpPr>
          <p:nvPr>
            <p:ph type="title"/>
          </p:nvPr>
        </p:nvSpPr>
        <p:spPr>
          <a:xfrm>
            <a:off x="1871558" y="1352736"/>
            <a:ext cx="4813721" cy="657883"/>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t>
            </a:r>
          </a:p>
        </p:txBody>
      </p:sp>
      <p:sp>
        <p:nvSpPr>
          <p:cNvPr id="14" name="Content Placeholder 13">
            <a:extLst>
              <a:ext uri="{FF2B5EF4-FFF2-40B4-BE49-F238E27FC236}">
                <a16:creationId xmlns:a16="http://schemas.microsoft.com/office/drawing/2014/main" id="{D529AC97-CEEF-4F49-9BAD-DD30A7E3B5D4}"/>
              </a:ext>
            </a:extLst>
          </p:cNvPr>
          <p:cNvSpPr>
            <a:spLocks noGrp="1"/>
          </p:cNvSpPr>
          <p:nvPr>
            <p:ph sz="quarter" idx="15"/>
          </p:nvPr>
        </p:nvSpPr>
        <p:spPr>
          <a:xfrm>
            <a:off x="5109845" y="999340"/>
            <a:ext cx="5578870" cy="1408770"/>
          </a:xfrm>
        </p:spPr>
        <p:txBody>
          <a:bodyPr anchor="ctr"/>
          <a:lstStyle/>
          <a:p>
            <a:r>
              <a:rPr lang="en-US" dirty="0"/>
              <a:t>​</a:t>
            </a:r>
          </a:p>
        </p:txBody>
      </p:sp>
      <p:sp>
        <p:nvSpPr>
          <p:cNvPr id="66" name="Rectangle 65">
            <a:extLst>
              <a:ext uri="{FF2B5EF4-FFF2-40B4-BE49-F238E27FC236}">
                <a16:creationId xmlns:a16="http://schemas.microsoft.com/office/drawing/2014/main" id="{70C5C27B-32E5-4B40-A6B9-D41475D8427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3BDEDB3A-C068-4452-A16D-219DDA3D759E}"/>
              </a:ext>
            </a:extLst>
          </p:cNvPr>
          <p:cNvSpPr>
            <a:spLocks noGrp="1"/>
          </p:cNvSpPr>
          <p:nvPr>
            <p:ph type="sldNum" sz="quarter" idx="12"/>
          </p:nvPr>
        </p:nvSpPr>
        <p:spPr>
          <a:xfrm>
            <a:off x="8610600" y="6356350"/>
            <a:ext cx="2743200" cy="365125"/>
          </a:xfrm>
        </p:spPr>
        <p:txBody>
          <a:bodyPr/>
          <a:lstStyle/>
          <a:p>
            <a:fld id="{18D65601-5AE2-46FC-B138-694DDD2B510D}" type="slidenum">
              <a:rPr lang="en-US" smtClean="0"/>
              <a:pPr/>
              <a:t>22</a:t>
            </a:fld>
            <a:endParaRPr lang="en-US" dirty="0"/>
          </a:p>
        </p:txBody>
      </p:sp>
      <p:pic>
        <p:nvPicPr>
          <p:cNvPr id="9" name="Picture 8" descr="Logo, company name&#10;&#10;Description automatically generated">
            <a:extLst>
              <a:ext uri="{FF2B5EF4-FFF2-40B4-BE49-F238E27FC236}">
                <a16:creationId xmlns:a16="http://schemas.microsoft.com/office/drawing/2014/main" id="{D7BE3259-703C-3105-78F9-5772C92C5F04}"/>
              </a:ext>
            </a:extLst>
          </p:cNvPr>
          <p:cNvPicPr>
            <a:picLocks noChangeAspect="1"/>
          </p:cNvPicPr>
          <p:nvPr/>
        </p:nvPicPr>
        <p:blipFill>
          <a:blip r:embed="rId2"/>
          <a:stretch>
            <a:fillRect/>
          </a:stretch>
        </p:blipFill>
        <p:spPr>
          <a:xfrm>
            <a:off x="9791868" y="638176"/>
            <a:ext cx="1581150" cy="1514475"/>
          </a:xfrm>
          <a:prstGeom prst="rect">
            <a:avLst/>
          </a:prstGeom>
        </p:spPr>
      </p:pic>
      <p:sp>
        <p:nvSpPr>
          <p:cNvPr id="3" name="TextBox 2">
            <a:extLst>
              <a:ext uri="{FF2B5EF4-FFF2-40B4-BE49-F238E27FC236}">
                <a16:creationId xmlns:a16="http://schemas.microsoft.com/office/drawing/2014/main" id="{E96B029E-3180-AF63-D438-44489453ACFD}"/>
              </a:ext>
            </a:extLst>
          </p:cNvPr>
          <p:cNvSpPr txBox="1"/>
          <p:nvPr/>
        </p:nvSpPr>
        <p:spPr>
          <a:xfrm>
            <a:off x="357187" y="308153"/>
            <a:ext cx="11477623" cy="1208279"/>
          </a:xfrm>
          <a:prstGeom prst="rect">
            <a:avLst/>
          </a:prstGeom>
          <a:noFill/>
        </p:spPr>
        <p:txBody>
          <a:bodyPr wrap="square">
            <a:spAutoFit/>
          </a:bodyPr>
          <a:lstStyle/>
          <a:p>
            <a:pPr>
              <a:lnSpc>
                <a:spcPct val="107000"/>
              </a:lnSpc>
              <a:spcAft>
                <a:spcPts val="800"/>
              </a:spcAft>
            </a:pPr>
            <a:r>
              <a:rPr lang="en-IE" sz="2400" dirty="0">
                <a:solidFill>
                  <a:srgbClr val="000000"/>
                </a:solidFill>
                <a:effectLst/>
                <a:ea typeface="Calibri" panose="020F0502020204030204" pitchFamily="34" charset="0"/>
                <a:cs typeface="Times New Roman" panose="02020603050405020304" pitchFamily="18" charset="0"/>
              </a:rPr>
              <a:t> </a:t>
            </a:r>
            <a:endParaRPr lang="en-GB" sz="2400" b="1" dirty="0">
              <a:effectLst/>
              <a:ea typeface="Calibri" panose="020F0502020204030204" pitchFamily="34" charset="0"/>
              <a:cs typeface="Times New Roman" panose="02020603050405020304" pitchFamily="18" charset="0"/>
            </a:endParaRPr>
          </a:p>
          <a:p>
            <a:pPr marL="457200">
              <a:lnSpc>
                <a:spcPct val="107000"/>
              </a:lnSpc>
            </a:pPr>
            <a:r>
              <a:rPr lang="en-GB" sz="4000" b="1" u="sng" dirty="0">
                <a:effectLst/>
                <a:ea typeface="Calibri" panose="020F0502020204030204" pitchFamily="34" charset="0"/>
                <a:cs typeface="Times New Roman" panose="02020603050405020304" pitchFamily="18" charset="0"/>
              </a:rPr>
              <a:t>Camera – Link – LinkedIn </a:t>
            </a:r>
          </a:p>
        </p:txBody>
      </p:sp>
      <p:pic>
        <p:nvPicPr>
          <p:cNvPr id="2" name="Picture 2" descr="LEO-EURD-ESIF">
            <a:extLst>
              <a:ext uri="{FF2B5EF4-FFF2-40B4-BE49-F238E27FC236}">
                <a16:creationId xmlns:a16="http://schemas.microsoft.com/office/drawing/2014/main" id="{F3B9BA52-F868-986D-43B4-C7DE682A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891551"/>
            <a:ext cx="2908360" cy="14421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A27493E-2E73-310B-E17F-B7230FE0C86C}"/>
              </a:ext>
            </a:extLst>
          </p:cNvPr>
          <p:cNvPicPr>
            <a:picLocks noChangeAspect="1"/>
          </p:cNvPicPr>
          <p:nvPr/>
        </p:nvPicPr>
        <p:blipFill>
          <a:blip r:embed="rId4"/>
          <a:stretch>
            <a:fillRect/>
          </a:stretch>
        </p:blipFill>
        <p:spPr>
          <a:xfrm>
            <a:off x="7179723" y="3747980"/>
            <a:ext cx="3897086" cy="2192111"/>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432958F6-3769-0714-E48E-1C9214F5A31E}"/>
              </a:ext>
            </a:extLst>
          </p:cNvPr>
          <p:cNvPicPr>
            <a:picLocks noChangeAspect="1"/>
          </p:cNvPicPr>
          <p:nvPr/>
        </p:nvPicPr>
        <p:blipFill>
          <a:blip r:embed="rId5"/>
          <a:stretch>
            <a:fillRect/>
          </a:stretch>
        </p:blipFill>
        <p:spPr>
          <a:xfrm>
            <a:off x="1281706" y="1868271"/>
            <a:ext cx="4147639" cy="4147639"/>
          </a:xfrm>
          <a:prstGeom prst="rect">
            <a:avLst/>
          </a:prstGeom>
        </p:spPr>
      </p:pic>
    </p:spTree>
    <p:extLst>
      <p:ext uri="{BB962C8B-B14F-4D97-AF65-F5344CB8AC3E}">
        <p14:creationId xmlns:p14="http://schemas.microsoft.com/office/powerpoint/2010/main" val="2654745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59498E64-6451-4E0A-BE2B-4D44D7FC4111}"/>
              </a:ext>
            </a:extLst>
          </p:cNvPr>
          <p:cNvSpPr>
            <a:spLocks noGrp="1"/>
          </p:cNvSpPr>
          <p:nvPr>
            <p:ph type="title"/>
          </p:nvPr>
        </p:nvSpPr>
        <p:spPr>
          <a:xfrm>
            <a:off x="823943" y="2430049"/>
            <a:ext cx="8875228" cy="685799"/>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b="1" dirty="0">
                <a:latin typeface="Comic Sans MS" panose="030F0702030302020204" pitchFamily="66" charset="0"/>
              </a:rPr>
              <a:t>Welcome from SWIBN co-ordinators</a:t>
            </a:r>
            <a:br>
              <a:rPr lang="en-US" sz="3600" dirty="0"/>
            </a:br>
            <a:br>
              <a:rPr lang="en-US" sz="3600" b="1" dirty="0"/>
            </a:br>
            <a:r>
              <a:rPr lang="en-US" sz="3200" b="1" dirty="0">
                <a:latin typeface="Comic Sans MS" panose="030F0702030302020204" pitchFamily="66" charset="0"/>
              </a:rPr>
              <a:t>Fran Best </a:t>
            </a:r>
            <a:br>
              <a:rPr lang="en-US" sz="3200" b="1" dirty="0">
                <a:latin typeface="Comic Sans MS" panose="030F0702030302020204" pitchFamily="66" charset="0"/>
              </a:rPr>
            </a:br>
            <a:r>
              <a:rPr lang="en-US" sz="3200" b="1" dirty="0">
                <a:latin typeface="Comic Sans MS" panose="030F0702030302020204" pitchFamily="66" charset="0"/>
              </a:rPr>
              <a:t>  </a:t>
            </a:r>
            <a:br>
              <a:rPr lang="en-US" sz="3200" b="1" dirty="0">
                <a:latin typeface="Comic Sans MS" panose="030F0702030302020204" pitchFamily="66" charset="0"/>
              </a:rPr>
            </a:br>
            <a:r>
              <a:rPr lang="en-US" sz="3200" b="1" dirty="0">
                <a:latin typeface="Comic Sans MS" panose="030F0702030302020204" pitchFamily="66" charset="0"/>
              </a:rPr>
              <a:t>Maeve McCormack</a:t>
            </a:r>
            <a:br>
              <a:rPr lang="en-US" sz="3200" b="1" dirty="0">
                <a:latin typeface="Comic Sans MS" panose="030F0702030302020204" pitchFamily="66" charset="0"/>
              </a:rPr>
            </a:br>
            <a:br>
              <a:rPr lang="en-US" sz="3200" b="1" dirty="0">
                <a:latin typeface="Comic Sans MS" panose="030F0702030302020204" pitchFamily="66" charset="0"/>
              </a:rPr>
            </a:br>
            <a:r>
              <a:rPr lang="en-US" sz="3200" b="1" dirty="0">
                <a:latin typeface="Comic Sans MS" panose="030F0702030302020204" pitchFamily="66" charset="0"/>
              </a:rPr>
              <a:t>hello@swibn.ie</a:t>
            </a:r>
            <a:br>
              <a:rPr lang="en-US" sz="3200" b="1" dirty="0"/>
            </a:br>
            <a:br>
              <a:rPr lang="en-US" sz="3200" b="1" dirty="0"/>
            </a:br>
            <a:endParaRPr lang="en-US" sz="3200" b="1" noProof="0" dirty="0"/>
          </a:p>
        </p:txBody>
      </p:sp>
      <p:pic>
        <p:nvPicPr>
          <p:cNvPr id="11" name="Picture 10" descr="Logo, company name&#10;&#10;Description automatically generated">
            <a:extLst>
              <a:ext uri="{FF2B5EF4-FFF2-40B4-BE49-F238E27FC236}">
                <a16:creationId xmlns:a16="http://schemas.microsoft.com/office/drawing/2014/main" id="{7FE9396F-1181-4067-A442-89FEEF22B1F5}"/>
              </a:ext>
            </a:extLst>
          </p:cNvPr>
          <p:cNvPicPr>
            <a:picLocks noChangeAspect="1"/>
          </p:cNvPicPr>
          <p:nvPr/>
        </p:nvPicPr>
        <p:blipFill>
          <a:blip r:embed="rId2"/>
          <a:stretch>
            <a:fillRect/>
          </a:stretch>
        </p:blipFill>
        <p:spPr>
          <a:xfrm>
            <a:off x="580703" y="4854903"/>
            <a:ext cx="1581150" cy="1514475"/>
          </a:xfrm>
          <a:prstGeom prst="rect">
            <a:avLst/>
          </a:prstGeom>
        </p:spPr>
      </p:pic>
      <p:pic>
        <p:nvPicPr>
          <p:cNvPr id="6" name="Picture 2" descr="LEO-EURD-ESIF">
            <a:extLst>
              <a:ext uri="{FF2B5EF4-FFF2-40B4-BE49-F238E27FC236}">
                <a16:creationId xmlns:a16="http://schemas.microsoft.com/office/drawing/2014/main" id="{7791B70E-DEB9-B4B5-0AEA-822B3CB94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722" y="4854903"/>
            <a:ext cx="2908360" cy="14421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Placeholder 20" descr="A person and person walking on a bridge&#10;&#10;Description automatically generated with low confidence">
            <a:extLst>
              <a:ext uri="{FF2B5EF4-FFF2-40B4-BE49-F238E27FC236}">
                <a16:creationId xmlns:a16="http://schemas.microsoft.com/office/drawing/2014/main" id="{9AA6AFD2-6C7D-78A5-43D8-8C63072760C1}"/>
              </a:ext>
            </a:extLst>
          </p:cNvPr>
          <p:cNvPicPr>
            <a:picLocks noGrp="1" noChangeAspect="1"/>
          </p:cNvPicPr>
          <p:nvPr>
            <p:ph type="pic" sz="quarter" idx="13"/>
          </p:nvPr>
        </p:nvPicPr>
        <p:blipFill>
          <a:blip r:embed="rId4"/>
          <a:srcRect l="13017" r="13017"/>
          <a:stretch>
            <a:fillRect/>
          </a:stretch>
        </p:blipFill>
        <p:spPr>
          <a:xfrm>
            <a:off x="6919177" y="1823036"/>
            <a:ext cx="4964286" cy="4474029"/>
          </a:xfrm>
        </p:spPr>
      </p:pic>
    </p:spTree>
    <p:extLst>
      <p:ext uri="{BB962C8B-B14F-4D97-AF65-F5344CB8AC3E}">
        <p14:creationId xmlns:p14="http://schemas.microsoft.com/office/powerpoint/2010/main" val="303726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2342607">
            <a:off x="6280299" y="3608695"/>
            <a:ext cx="5891383" cy="6992740"/>
          </a:xfrm>
          <a:custGeom>
            <a:avLst/>
            <a:gdLst/>
            <a:ahLst/>
            <a:cxnLst/>
            <a:rect l="l" t="t" r="r" b="b"/>
            <a:pathLst>
              <a:path w="8837075" h="10489110">
                <a:moveTo>
                  <a:pt x="0" y="0"/>
                </a:moveTo>
                <a:lnTo>
                  <a:pt x="8837075" y="0"/>
                </a:lnTo>
                <a:lnTo>
                  <a:pt x="8837075" y="10489110"/>
                </a:lnTo>
                <a:lnTo>
                  <a:pt x="0" y="10489110"/>
                </a:lnTo>
                <a:lnTo>
                  <a:pt x="0" y="0"/>
                </a:lnTo>
                <a:close/>
              </a:path>
            </a:pathLst>
          </a:custGeom>
          <a:blipFill>
            <a:blip r:embed="rId3">
              <a:alphaModFix amt="30000"/>
            </a:blip>
            <a:stretch>
              <a:fillRect/>
            </a:stretch>
          </a:blipFill>
        </p:spPr>
      </p:sp>
      <p:sp>
        <p:nvSpPr>
          <p:cNvPr id="4" name="Freeform 4"/>
          <p:cNvSpPr/>
          <p:nvPr/>
        </p:nvSpPr>
        <p:spPr>
          <a:xfrm rot="638324">
            <a:off x="9008546" y="-3120338"/>
            <a:ext cx="6139265" cy="6240676"/>
          </a:xfrm>
          <a:custGeom>
            <a:avLst/>
            <a:gdLst/>
            <a:ahLst/>
            <a:cxnLst/>
            <a:rect l="l" t="t" r="r" b="b"/>
            <a:pathLst>
              <a:path w="9208897" h="9361014">
                <a:moveTo>
                  <a:pt x="0" y="0"/>
                </a:moveTo>
                <a:lnTo>
                  <a:pt x="9208897" y="0"/>
                </a:lnTo>
                <a:lnTo>
                  <a:pt x="9208897" y="9361014"/>
                </a:lnTo>
                <a:lnTo>
                  <a:pt x="0" y="9361014"/>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5" name="Freeform 5"/>
          <p:cNvSpPr/>
          <p:nvPr/>
        </p:nvSpPr>
        <p:spPr>
          <a:xfrm rot="8965179">
            <a:off x="-5752639" y="605874"/>
            <a:ext cx="9766444" cy="8322245"/>
          </a:xfrm>
          <a:custGeom>
            <a:avLst/>
            <a:gdLst/>
            <a:ahLst/>
            <a:cxnLst/>
            <a:rect l="l" t="t" r="r" b="b"/>
            <a:pathLst>
              <a:path w="14649666" h="12483367">
                <a:moveTo>
                  <a:pt x="0" y="0"/>
                </a:moveTo>
                <a:lnTo>
                  <a:pt x="14649666" y="0"/>
                </a:lnTo>
                <a:lnTo>
                  <a:pt x="14649666" y="12483367"/>
                </a:lnTo>
                <a:lnTo>
                  <a:pt x="0" y="12483367"/>
                </a:lnTo>
                <a:lnTo>
                  <a:pt x="0" y="0"/>
                </a:lnTo>
                <a:close/>
              </a:path>
            </a:pathLst>
          </a:custGeom>
          <a:blipFill>
            <a:blip r:embed="rId6">
              <a:alphaModFix amt="50000"/>
            </a:blip>
            <a:stretch>
              <a:fillRect r="-21083"/>
            </a:stretch>
          </a:blipFill>
        </p:spPr>
      </p:sp>
      <p:sp>
        <p:nvSpPr>
          <p:cNvPr id="6" name="Freeform 6"/>
          <p:cNvSpPr/>
          <p:nvPr/>
        </p:nvSpPr>
        <p:spPr>
          <a:xfrm rot="-2334908">
            <a:off x="9074287" y="870707"/>
            <a:ext cx="1268156" cy="1422896"/>
          </a:xfrm>
          <a:custGeom>
            <a:avLst/>
            <a:gdLst/>
            <a:ahLst/>
            <a:cxnLst/>
            <a:rect l="l" t="t" r="r" b="b"/>
            <a:pathLst>
              <a:path w="1902234" h="2134344">
                <a:moveTo>
                  <a:pt x="0" y="0"/>
                </a:moveTo>
                <a:lnTo>
                  <a:pt x="1902234" y="0"/>
                </a:lnTo>
                <a:lnTo>
                  <a:pt x="1902234" y="2134344"/>
                </a:lnTo>
                <a:lnTo>
                  <a:pt x="0" y="2134344"/>
                </a:lnTo>
                <a:lnTo>
                  <a:pt x="0" y="0"/>
                </a:lnTo>
                <a:close/>
              </a:path>
            </a:pathLst>
          </a:custGeom>
          <a:blipFill>
            <a:blip r:embed="rId7">
              <a:alphaModFix amt="60000"/>
            </a:blip>
            <a:stretch>
              <a:fillRect/>
            </a:stretch>
          </a:blipFill>
        </p:spPr>
      </p:sp>
      <p:sp>
        <p:nvSpPr>
          <p:cNvPr id="7" name="Freeform 7"/>
          <p:cNvSpPr/>
          <p:nvPr/>
        </p:nvSpPr>
        <p:spPr>
          <a:xfrm rot="-5400000">
            <a:off x="4511655" y="6088095"/>
            <a:ext cx="2112631" cy="2280843"/>
          </a:xfrm>
          <a:custGeom>
            <a:avLst/>
            <a:gdLst/>
            <a:ahLst/>
            <a:cxnLst/>
            <a:rect l="l" t="t" r="r" b="b"/>
            <a:pathLst>
              <a:path w="3168947" h="3421265">
                <a:moveTo>
                  <a:pt x="0" y="0"/>
                </a:moveTo>
                <a:lnTo>
                  <a:pt x="3168947" y="0"/>
                </a:lnTo>
                <a:lnTo>
                  <a:pt x="3168947" y="3421265"/>
                </a:lnTo>
                <a:lnTo>
                  <a:pt x="0" y="3421265"/>
                </a:lnTo>
                <a:lnTo>
                  <a:pt x="0" y="0"/>
                </a:lnTo>
                <a:close/>
              </a:path>
            </a:pathLst>
          </a:custGeom>
          <a:blipFill>
            <a:blip r:embed="rId8">
              <a:alphaModFix amt="50000"/>
            </a:blip>
            <a:stretch>
              <a:fillRect/>
            </a:stretch>
          </a:blipFill>
        </p:spPr>
      </p:sp>
      <p:sp>
        <p:nvSpPr>
          <p:cNvPr id="8" name="Freeform 8"/>
          <p:cNvSpPr/>
          <p:nvPr/>
        </p:nvSpPr>
        <p:spPr>
          <a:xfrm>
            <a:off x="4396257" y="1966174"/>
            <a:ext cx="3399487" cy="2925653"/>
          </a:xfrm>
          <a:custGeom>
            <a:avLst/>
            <a:gdLst/>
            <a:ahLst/>
            <a:cxnLst/>
            <a:rect l="l" t="t" r="r" b="b"/>
            <a:pathLst>
              <a:path w="5099231" h="4388479">
                <a:moveTo>
                  <a:pt x="0" y="0"/>
                </a:moveTo>
                <a:lnTo>
                  <a:pt x="5099230" y="0"/>
                </a:lnTo>
                <a:lnTo>
                  <a:pt x="5099230" y="4388478"/>
                </a:lnTo>
                <a:lnTo>
                  <a:pt x="0" y="4388478"/>
                </a:lnTo>
                <a:lnTo>
                  <a:pt x="0" y="0"/>
                </a:lnTo>
                <a:close/>
              </a:path>
            </a:pathLst>
          </a:custGeom>
          <a:blipFill>
            <a:blip r:embed="rId9"/>
            <a:stretch>
              <a:fillRect/>
            </a:stretch>
          </a:blipFill>
        </p:spPr>
      </p:sp>
      <p:sp>
        <p:nvSpPr>
          <p:cNvPr id="9" name="TextBox 9"/>
          <p:cNvSpPr txBox="1"/>
          <p:nvPr/>
        </p:nvSpPr>
        <p:spPr>
          <a:xfrm>
            <a:off x="4484843" y="609600"/>
            <a:ext cx="3222314" cy="596253"/>
          </a:xfrm>
          <a:prstGeom prst="rect">
            <a:avLst/>
          </a:prstGeom>
        </p:spPr>
        <p:txBody>
          <a:bodyPr lIns="0" tIns="0" rIns="0" bIns="0" rtlCol="0" anchor="t">
            <a:spAutoFit/>
          </a:bodyPr>
          <a:lstStyle/>
          <a:p>
            <a:pPr algn="ctr">
              <a:lnSpc>
                <a:spcPts val="5067"/>
              </a:lnSpc>
              <a:spcBef>
                <a:spcPct val="0"/>
              </a:spcBef>
            </a:pPr>
            <a:r>
              <a:rPr lang="en-US" sz="3620">
                <a:solidFill>
                  <a:srgbClr val="C48731"/>
                </a:solidFill>
                <a:latin typeface="Argent Bold"/>
              </a:rPr>
              <a:t>RANGKALAM</a:t>
            </a:r>
          </a:p>
        </p:txBody>
      </p:sp>
      <p:sp>
        <p:nvSpPr>
          <p:cNvPr id="10" name="TextBox 10"/>
          <p:cNvSpPr txBox="1"/>
          <p:nvPr/>
        </p:nvSpPr>
        <p:spPr>
          <a:xfrm>
            <a:off x="5436576" y="1319265"/>
            <a:ext cx="1318849" cy="456856"/>
          </a:xfrm>
          <a:prstGeom prst="rect">
            <a:avLst/>
          </a:prstGeom>
        </p:spPr>
        <p:txBody>
          <a:bodyPr lIns="0" tIns="0" rIns="0" bIns="0" rtlCol="0" anchor="t">
            <a:spAutoFit/>
          </a:bodyPr>
          <a:lstStyle/>
          <a:p>
            <a:pPr algn="ctr">
              <a:lnSpc>
                <a:spcPts val="3920"/>
              </a:lnSpc>
              <a:spcBef>
                <a:spcPct val="0"/>
              </a:spcBef>
            </a:pPr>
            <a:r>
              <a:rPr lang="en-US" sz="2799">
                <a:solidFill>
                  <a:srgbClr val="C48731"/>
                </a:solidFill>
                <a:latin typeface="Madelyn"/>
              </a:rPr>
              <a:t>By</a:t>
            </a:r>
          </a:p>
        </p:txBody>
      </p:sp>
      <p:sp>
        <p:nvSpPr>
          <p:cNvPr id="12" name="TextBox 11">
            <a:extLst>
              <a:ext uri="{FF2B5EF4-FFF2-40B4-BE49-F238E27FC236}">
                <a16:creationId xmlns:a16="http://schemas.microsoft.com/office/drawing/2014/main" id="{A0872445-5C41-6840-FE37-A5C8A0AFE450}"/>
              </a:ext>
            </a:extLst>
          </p:cNvPr>
          <p:cNvSpPr txBox="1"/>
          <p:nvPr/>
        </p:nvSpPr>
        <p:spPr>
          <a:xfrm>
            <a:off x="3214340" y="5167290"/>
            <a:ext cx="11469028" cy="584775"/>
          </a:xfrm>
          <a:prstGeom prst="rect">
            <a:avLst/>
          </a:prstGeom>
          <a:noFill/>
        </p:spPr>
        <p:txBody>
          <a:bodyPr wrap="square">
            <a:spAutoFit/>
          </a:bodyPr>
          <a:lstStyle/>
          <a:p>
            <a:r>
              <a:rPr lang="en-IE" sz="3200" dirty="0">
                <a:solidFill>
                  <a:srgbClr val="656565"/>
                </a:solidFill>
                <a:effectLst/>
                <a:latin typeface="Arial" panose="020B0604020202020204" pitchFamily="34" charset="0"/>
                <a:ea typeface="Times New Roman" panose="02020603050405020304" pitchFamily="18" charset="0"/>
                <a:cs typeface="Arial" panose="020B0604020202020204" pitchFamily="34" charset="0"/>
              </a:rPr>
              <a:t>Jahnvi Prajapati from Rangkalam</a:t>
            </a:r>
            <a:endParaRPr lang="en-GB" sz="320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9368921">
            <a:off x="2498686" y="5125695"/>
            <a:ext cx="6091919" cy="4805001"/>
          </a:xfrm>
          <a:custGeom>
            <a:avLst/>
            <a:gdLst/>
            <a:ahLst/>
            <a:cxnLst/>
            <a:rect l="l" t="t" r="r" b="b"/>
            <a:pathLst>
              <a:path w="9137879" h="7207502">
                <a:moveTo>
                  <a:pt x="0" y="0"/>
                </a:moveTo>
                <a:lnTo>
                  <a:pt x="9137879" y="0"/>
                </a:lnTo>
                <a:lnTo>
                  <a:pt x="9137879" y="7207502"/>
                </a:lnTo>
                <a:lnTo>
                  <a:pt x="0" y="7207502"/>
                </a:lnTo>
                <a:lnTo>
                  <a:pt x="0" y="0"/>
                </a:lnTo>
                <a:close/>
              </a:path>
            </a:pathLst>
          </a:custGeom>
          <a:blipFill>
            <a:blip r:embed="rId3">
              <a:alphaModFix amt="21999"/>
              <a:extLst>
                <a:ext uri="{96DAC541-7B7A-43D3-8B79-37D633B846F1}">
                  <asvg:svgBlip xmlns:asvg="http://schemas.microsoft.com/office/drawing/2016/SVG/main" r:embed="rId4"/>
                </a:ext>
              </a:extLst>
            </a:blip>
            <a:stretch>
              <a:fillRect/>
            </a:stretch>
          </a:blipFill>
        </p:spPr>
      </p:sp>
      <p:sp>
        <p:nvSpPr>
          <p:cNvPr id="4" name="Freeform 4"/>
          <p:cNvSpPr/>
          <p:nvPr/>
        </p:nvSpPr>
        <p:spPr>
          <a:xfrm rot="-3300291">
            <a:off x="-1958823" y="3079452"/>
            <a:ext cx="6292812" cy="5301694"/>
          </a:xfrm>
          <a:custGeom>
            <a:avLst/>
            <a:gdLst/>
            <a:ahLst/>
            <a:cxnLst/>
            <a:rect l="l" t="t" r="r" b="b"/>
            <a:pathLst>
              <a:path w="9439218" h="7952541">
                <a:moveTo>
                  <a:pt x="0" y="0"/>
                </a:moveTo>
                <a:lnTo>
                  <a:pt x="9439218" y="0"/>
                </a:lnTo>
                <a:lnTo>
                  <a:pt x="9439218" y="7952542"/>
                </a:lnTo>
                <a:lnTo>
                  <a:pt x="0" y="7952542"/>
                </a:lnTo>
                <a:lnTo>
                  <a:pt x="0" y="0"/>
                </a:lnTo>
                <a:close/>
              </a:path>
            </a:pathLst>
          </a:custGeom>
          <a:blipFill>
            <a:blip r:embed="rId5">
              <a:alphaModFix amt="40000"/>
            </a:blip>
            <a:stretch>
              <a:fillRect/>
            </a:stretch>
          </a:blipFill>
        </p:spPr>
      </p:sp>
      <p:sp>
        <p:nvSpPr>
          <p:cNvPr id="5" name="Freeform 5"/>
          <p:cNvSpPr/>
          <p:nvPr/>
        </p:nvSpPr>
        <p:spPr>
          <a:xfrm rot="-9306526">
            <a:off x="6032219" y="-1101769"/>
            <a:ext cx="7111094" cy="2959993"/>
          </a:xfrm>
          <a:custGeom>
            <a:avLst/>
            <a:gdLst/>
            <a:ahLst/>
            <a:cxnLst/>
            <a:rect l="l" t="t" r="r" b="b"/>
            <a:pathLst>
              <a:path w="10666641" h="4439989">
                <a:moveTo>
                  <a:pt x="0" y="0"/>
                </a:moveTo>
                <a:lnTo>
                  <a:pt x="10666642" y="0"/>
                </a:lnTo>
                <a:lnTo>
                  <a:pt x="10666642" y="4439990"/>
                </a:lnTo>
                <a:lnTo>
                  <a:pt x="0" y="4439990"/>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6" name="Freeform 6"/>
          <p:cNvSpPr/>
          <p:nvPr/>
        </p:nvSpPr>
        <p:spPr>
          <a:xfrm rot="-2700000">
            <a:off x="8359114" y="328891"/>
            <a:ext cx="4526049" cy="5172627"/>
          </a:xfrm>
          <a:custGeom>
            <a:avLst/>
            <a:gdLst/>
            <a:ahLst/>
            <a:cxnLst/>
            <a:rect l="l" t="t" r="r" b="b"/>
            <a:pathLst>
              <a:path w="6789074" h="7758941">
                <a:moveTo>
                  <a:pt x="0" y="0"/>
                </a:moveTo>
                <a:lnTo>
                  <a:pt x="6789074" y="0"/>
                </a:lnTo>
                <a:lnTo>
                  <a:pt x="6789074" y="7758941"/>
                </a:lnTo>
                <a:lnTo>
                  <a:pt x="0" y="7758941"/>
                </a:lnTo>
                <a:lnTo>
                  <a:pt x="0" y="0"/>
                </a:lnTo>
                <a:close/>
              </a:path>
            </a:pathLst>
          </a:custGeom>
          <a:blipFill>
            <a:blip r:embed="rId8">
              <a:alphaModFix amt="50000"/>
            </a:blip>
            <a:stretch>
              <a:fillRect/>
            </a:stretch>
          </a:blipFill>
        </p:spPr>
      </p:sp>
      <p:grpSp>
        <p:nvGrpSpPr>
          <p:cNvPr id="7" name="Group 7"/>
          <p:cNvGrpSpPr>
            <a:grpSpLocks noChangeAspect="1"/>
          </p:cNvGrpSpPr>
          <p:nvPr/>
        </p:nvGrpSpPr>
        <p:grpSpPr>
          <a:xfrm>
            <a:off x="7548975" y="765881"/>
            <a:ext cx="3718780" cy="5326239"/>
            <a:chOff x="0" y="0"/>
            <a:chExt cx="4433570" cy="6350000"/>
          </a:xfrm>
        </p:grpSpPr>
        <p:sp>
          <p:nvSpPr>
            <p:cNvPr id="8" name="Freeform 8"/>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solidFill>
              <a:srgbClr val="FFFFFF">
                <a:alpha val="69804"/>
              </a:srgbClr>
            </a:solidFill>
            <a:ln w="12700">
              <a:solidFill>
                <a:srgbClr val="000000"/>
              </a:solidFill>
            </a:ln>
          </p:spPr>
        </p:sp>
      </p:grpSp>
      <p:grpSp>
        <p:nvGrpSpPr>
          <p:cNvPr id="9" name="Group 9"/>
          <p:cNvGrpSpPr>
            <a:grpSpLocks noChangeAspect="1"/>
          </p:cNvGrpSpPr>
          <p:nvPr/>
        </p:nvGrpSpPr>
        <p:grpSpPr>
          <a:xfrm>
            <a:off x="7746487" y="1048770"/>
            <a:ext cx="3323755" cy="4760462"/>
            <a:chOff x="0" y="0"/>
            <a:chExt cx="4433570" cy="6350000"/>
          </a:xfrm>
        </p:grpSpPr>
        <p:sp>
          <p:nvSpPr>
            <p:cNvPr id="10" name="Freeform 10"/>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9"/>
              <a:stretch>
                <a:fillRect t="-20629" b="-3495"/>
              </a:stretch>
            </a:blipFill>
          </p:spPr>
        </p:sp>
      </p:grpSp>
      <p:grpSp>
        <p:nvGrpSpPr>
          <p:cNvPr id="11" name="Group 11"/>
          <p:cNvGrpSpPr/>
          <p:nvPr/>
        </p:nvGrpSpPr>
        <p:grpSpPr>
          <a:xfrm>
            <a:off x="778198" y="765881"/>
            <a:ext cx="6580041" cy="5326239"/>
            <a:chOff x="0" y="0"/>
            <a:chExt cx="6320866" cy="5116449"/>
          </a:xfrm>
        </p:grpSpPr>
        <p:sp>
          <p:nvSpPr>
            <p:cNvPr id="12" name="Freeform 12"/>
            <p:cNvSpPr/>
            <p:nvPr/>
          </p:nvSpPr>
          <p:spPr>
            <a:xfrm>
              <a:off x="0" y="0"/>
              <a:ext cx="6320866" cy="5116449"/>
            </a:xfrm>
            <a:custGeom>
              <a:avLst/>
              <a:gdLst/>
              <a:ahLst/>
              <a:cxnLst/>
              <a:rect l="l" t="t" r="r" b="b"/>
              <a:pathLst>
                <a:path w="6320866" h="5116449">
                  <a:moveTo>
                    <a:pt x="6196406" y="5116449"/>
                  </a:moveTo>
                  <a:lnTo>
                    <a:pt x="124460" y="5116449"/>
                  </a:lnTo>
                  <a:cubicBezTo>
                    <a:pt x="55880" y="5116449"/>
                    <a:pt x="0" y="5060569"/>
                    <a:pt x="0" y="4991989"/>
                  </a:cubicBezTo>
                  <a:lnTo>
                    <a:pt x="0" y="124460"/>
                  </a:lnTo>
                  <a:cubicBezTo>
                    <a:pt x="0" y="55880"/>
                    <a:pt x="55880" y="0"/>
                    <a:pt x="124460" y="0"/>
                  </a:cubicBezTo>
                  <a:lnTo>
                    <a:pt x="6196406" y="0"/>
                  </a:lnTo>
                  <a:cubicBezTo>
                    <a:pt x="6264986" y="0"/>
                    <a:pt x="6320866" y="55880"/>
                    <a:pt x="6320866" y="124460"/>
                  </a:cubicBezTo>
                  <a:lnTo>
                    <a:pt x="6320866" y="4991989"/>
                  </a:lnTo>
                  <a:cubicBezTo>
                    <a:pt x="6320866" y="5060569"/>
                    <a:pt x="6264986" y="5116449"/>
                    <a:pt x="6196406" y="5116449"/>
                  </a:cubicBezTo>
                  <a:close/>
                </a:path>
              </a:pathLst>
            </a:custGeom>
            <a:solidFill>
              <a:srgbClr val="FFFFFF">
                <a:alpha val="80000"/>
              </a:srgbClr>
            </a:solidFill>
          </p:spPr>
        </p:sp>
      </p:grpSp>
      <p:sp>
        <p:nvSpPr>
          <p:cNvPr id="13" name="Freeform 13"/>
          <p:cNvSpPr/>
          <p:nvPr/>
        </p:nvSpPr>
        <p:spPr>
          <a:xfrm>
            <a:off x="445234" y="502019"/>
            <a:ext cx="999689" cy="1042700"/>
          </a:xfrm>
          <a:custGeom>
            <a:avLst/>
            <a:gdLst/>
            <a:ahLst/>
            <a:cxnLst/>
            <a:rect l="l" t="t" r="r" b="b"/>
            <a:pathLst>
              <a:path w="1499533" h="1564050">
                <a:moveTo>
                  <a:pt x="0" y="0"/>
                </a:moveTo>
                <a:lnTo>
                  <a:pt x="1499533" y="0"/>
                </a:lnTo>
                <a:lnTo>
                  <a:pt x="1499533" y="1564051"/>
                </a:lnTo>
                <a:lnTo>
                  <a:pt x="0" y="1564051"/>
                </a:lnTo>
                <a:lnTo>
                  <a:pt x="0" y="0"/>
                </a:lnTo>
                <a:close/>
              </a:path>
            </a:pathLst>
          </a:custGeom>
          <a:blipFill>
            <a:blip r:embed="rId10">
              <a:alphaModFix amt="70000"/>
              <a:extLst>
                <a:ext uri="{96DAC541-7B7A-43D3-8B79-37D633B846F1}">
                  <asvg:svgBlip xmlns:asvg="http://schemas.microsoft.com/office/drawing/2016/SVG/main" r:embed="rId11"/>
                </a:ext>
              </a:extLst>
            </a:blip>
            <a:stretch>
              <a:fillRect/>
            </a:stretch>
          </a:blipFill>
        </p:spPr>
      </p:sp>
      <p:sp>
        <p:nvSpPr>
          <p:cNvPr id="14" name="Freeform 14"/>
          <p:cNvSpPr/>
          <p:nvPr/>
        </p:nvSpPr>
        <p:spPr>
          <a:xfrm rot="-2334908">
            <a:off x="10737890" y="5577681"/>
            <a:ext cx="1059730" cy="1189038"/>
          </a:xfrm>
          <a:custGeom>
            <a:avLst/>
            <a:gdLst/>
            <a:ahLst/>
            <a:cxnLst/>
            <a:rect l="l" t="t" r="r" b="b"/>
            <a:pathLst>
              <a:path w="1589595" h="1783557">
                <a:moveTo>
                  <a:pt x="0" y="0"/>
                </a:moveTo>
                <a:lnTo>
                  <a:pt x="1589596" y="0"/>
                </a:lnTo>
                <a:lnTo>
                  <a:pt x="1589596" y="1783558"/>
                </a:lnTo>
                <a:lnTo>
                  <a:pt x="0" y="1783558"/>
                </a:lnTo>
                <a:lnTo>
                  <a:pt x="0" y="0"/>
                </a:lnTo>
                <a:close/>
              </a:path>
            </a:pathLst>
          </a:custGeom>
          <a:blipFill>
            <a:blip r:embed="rId12">
              <a:alphaModFix amt="60000"/>
            </a:blip>
            <a:stretch>
              <a:fillRect/>
            </a:stretch>
          </a:blipFill>
        </p:spPr>
      </p:sp>
      <p:sp>
        <p:nvSpPr>
          <p:cNvPr id="15" name="AutoShape 15"/>
          <p:cNvSpPr/>
          <p:nvPr/>
        </p:nvSpPr>
        <p:spPr>
          <a:xfrm rot="-10800000">
            <a:off x="1515387" y="2548278"/>
            <a:ext cx="5105663" cy="0"/>
          </a:xfrm>
          <a:prstGeom prst="line">
            <a:avLst/>
          </a:prstGeom>
          <a:ln w="19050" cap="rnd">
            <a:solidFill>
              <a:srgbClr val="412F23"/>
            </a:solidFill>
            <a:prstDash val="solid"/>
            <a:headEnd type="none" w="sm" len="sm"/>
            <a:tailEnd type="none" w="sm" len="sm"/>
          </a:ln>
        </p:spPr>
      </p:sp>
      <p:grpSp>
        <p:nvGrpSpPr>
          <p:cNvPr id="16" name="Group 16"/>
          <p:cNvGrpSpPr>
            <a:grpSpLocks noChangeAspect="1"/>
          </p:cNvGrpSpPr>
          <p:nvPr/>
        </p:nvGrpSpPr>
        <p:grpSpPr>
          <a:xfrm>
            <a:off x="7746487" y="1150370"/>
            <a:ext cx="3323755" cy="4760462"/>
            <a:chOff x="0" y="0"/>
            <a:chExt cx="4433570" cy="6350000"/>
          </a:xfrm>
        </p:grpSpPr>
        <p:sp>
          <p:nvSpPr>
            <p:cNvPr id="17" name="Freeform 17"/>
            <p:cNvSpPr/>
            <p:nvPr/>
          </p:nvSpPr>
          <p:spPr>
            <a:xfrm>
              <a:off x="0" y="0"/>
              <a:ext cx="4433570" cy="6350000"/>
            </a:xfrm>
            <a:custGeom>
              <a:avLst/>
              <a:gdLst/>
              <a:ahLst/>
              <a:cxnLst/>
              <a:rect l="l" t="t" r="r" b="b"/>
              <a:pathLst>
                <a:path w="4433570" h="635000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13"/>
              <a:stretch>
                <a:fillRect t="-12062" b="-12062"/>
              </a:stretch>
            </a:blipFill>
          </p:spPr>
        </p:sp>
      </p:grpSp>
      <p:sp>
        <p:nvSpPr>
          <p:cNvPr id="18" name="TextBox 18"/>
          <p:cNvSpPr txBox="1"/>
          <p:nvPr/>
        </p:nvSpPr>
        <p:spPr>
          <a:xfrm>
            <a:off x="919678" y="3337710"/>
            <a:ext cx="6297081" cy="3131563"/>
          </a:xfrm>
          <a:prstGeom prst="rect">
            <a:avLst/>
          </a:prstGeom>
        </p:spPr>
        <p:txBody>
          <a:bodyPr lIns="0" tIns="0" rIns="0" bIns="0" rtlCol="0" anchor="t">
            <a:spAutoFit/>
          </a:bodyPr>
          <a:lstStyle/>
          <a:p>
            <a:pPr algn="ctr">
              <a:lnSpc>
                <a:spcPts val="3120"/>
              </a:lnSpc>
            </a:pPr>
            <a:r>
              <a:rPr lang="en-US" sz="1733" dirty="0">
                <a:solidFill>
                  <a:srgbClr val="62441B"/>
                </a:solidFill>
                <a:latin typeface="Nunito Sans Regular"/>
              </a:rPr>
              <a:t>An Interior designer by profession, (Self taught)Artist by choice. I was indulged in art and craft since childhood, won multiple art competitions and judged a few too. Pandemic was when I took my passion for art more seriously and started my small business "</a:t>
            </a:r>
            <a:r>
              <a:rPr lang="en-US" sz="1733" dirty="0" err="1">
                <a:solidFill>
                  <a:srgbClr val="62441B"/>
                </a:solidFill>
                <a:latin typeface="Nunito Sans Regular"/>
              </a:rPr>
              <a:t>RANGKALAM</a:t>
            </a:r>
            <a:r>
              <a:rPr lang="en-US" sz="1733" dirty="0">
                <a:solidFill>
                  <a:srgbClr val="62441B"/>
                </a:solidFill>
                <a:latin typeface="Nunito Sans Regular"/>
              </a:rPr>
              <a:t>" (rang=</a:t>
            </a:r>
            <a:r>
              <a:rPr lang="en-US" sz="1733" dirty="0" err="1">
                <a:solidFill>
                  <a:srgbClr val="62441B"/>
                </a:solidFill>
                <a:latin typeface="Nunito Sans Regular"/>
              </a:rPr>
              <a:t>colours</a:t>
            </a:r>
            <a:r>
              <a:rPr lang="en-US" sz="1733" dirty="0">
                <a:solidFill>
                  <a:srgbClr val="62441B"/>
                </a:solidFill>
                <a:latin typeface="Nunito Sans Regular"/>
              </a:rPr>
              <a:t>, kalam=any tool used for art).Since then there was no looking back.</a:t>
            </a:r>
          </a:p>
          <a:p>
            <a:pPr algn="ctr">
              <a:lnSpc>
                <a:spcPts val="3120"/>
              </a:lnSpc>
            </a:pPr>
            <a:endParaRPr lang="en-US" sz="1733" dirty="0">
              <a:solidFill>
                <a:srgbClr val="62441B"/>
              </a:solidFill>
              <a:latin typeface="Nunito Sans Regular"/>
            </a:endParaRPr>
          </a:p>
          <a:p>
            <a:pPr algn="ctr">
              <a:lnSpc>
                <a:spcPts val="3120"/>
              </a:lnSpc>
              <a:spcBef>
                <a:spcPct val="0"/>
              </a:spcBef>
            </a:pPr>
            <a:endParaRPr lang="en-US" sz="1733" dirty="0">
              <a:solidFill>
                <a:srgbClr val="62441B"/>
              </a:solidFill>
              <a:latin typeface="Nunito Sans Regular"/>
            </a:endParaRPr>
          </a:p>
        </p:txBody>
      </p:sp>
      <p:sp>
        <p:nvSpPr>
          <p:cNvPr id="19" name="TextBox 19"/>
          <p:cNvSpPr txBox="1"/>
          <p:nvPr/>
        </p:nvSpPr>
        <p:spPr>
          <a:xfrm>
            <a:off x="1046103" y="1580155"/>
            <a:ext cx="6044230" cy="756617"/>
          </a:xfrm>
          <a:prstGeom prst="rect">
            <a:avLst/>
          </a:prstGeom>
        </p:spPr>
        <p:txBody>
          <a:bodyPr lIns="0" tIns="0" rIns="0" bIns="0" rtlCol="0" anchor="t">
            <a:spAutoFit/>
          </a:bodyPr>
          <a:lstStyle/>
          <a:p>
            <a:pPr algn="ctr">
              <a:lnSpc>
                <a:spcPts val="5867"/>
              </a:lnSpc>
            </a:pPr>
            <a:r>
              <a:rPr lang="en-US" sz="5334" spc="133">
                <a:solidFill>
                  <a:srgbClr val="AB7427"/>
                </a:solidFill>
                <a:latin typeface="Hatton"/>
              </a:rPr>
              <a:t>HI, I'M JAHNVI</a:t>
            </a:r>
          </a:p>
        </p:txBody>
      </p:sp>
      <p:sp>
        <p:nvSpPr>
          <p:cNvPr id="20" name="TextBox 20"/>
          <p:cNvSpPr txBox="1"/>
          <p:nvPr/>
        </p:nvSpPr>
        <p:spPr>
          <a:xfrm>
            <a:off x="1515387" y="2767480"/>
            <a:ext cx="5105663" cy="243656"/>
          </a:xfrm>
          <a:prstGeom prst="rect">
            <a:avLst/>
          </a:prstGeom>
        </p:spPr>
        <p:txBody>
          <a:bodyPr lIns="0" tIns="0" rIns="0" bIns="0" rtlCol="0" anchor="t">
            <a:spAutoFit/>
          </a:bodyPr>
          <a:lstStyle/>
          <a:p>
            <a:pPr algn="ctr">
              <a:lnSpc>
                <a:spcPts val="1919"/>
              </a:lnSpc>
            </a:pPr>
            <a:r>
              <a:rPr lang="en-US" sz="1599" spc="80">
                <a:solidFill>
                  <a:srgbClr val="62441B"/>
                </a:solidFill>
                <a:latin typeface="Nunito Bold"/>
              </a:rPr>
              <a:t>EXECUTIVE BRAND DIRECTOR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4587657">
            <a:off x="-2956965" y="-3129509"/>
            <a:ext cx="7727207" cy="7630617"/>
          </a:xfrm>
          <a:custGeom>
            <a:avLst/>
            <a:gdLst/>
            <a:ahLst/>
            <a:cxnLst/>
            <a:rect l="l" t="t" r="r" b="b"/>
            <a:pathLst>
              <a:path w="11590811" h="11445926">
                <a:moveTo>
                  <a:pt x="0" y="0"/>
                </a:moveTo>
                <a:lnTo>
                  <a:pt x="11590812" y="0"/>
                </a:lnTo>
                <a:lnTo>
                  <a:pt x="11590812" y="11445926"/>
                </a:lnTo>
                <a:lnTo>
                  <a:pt x="0" y="11445926"/>
                </a:lnTo>
                <a:lnTo>
                  <a:pt x="0" y="0"/>
                </a:lnTo>
                <a:close/>
              </a:path>
            </a:pathLst>
          </a:custGeom>
          <a:blipFill>
            <a:blip r:embed="rId3">
              <a:alphaModFix amt="18000"/>
              <a:extLst>
                <a:ext uri="{96DAC541-7B7A-43D3-8B79-37D633B846F1}">
                  <asvg:svgBlip xmlns:asvg="http://schemas.microsoft.com/office/drawing/2016/SVG/main" r:embed="rId4"/>
                </a:ext>
              </a:extLst>
            </a:blip>
            <a:stretch>
              <a:fillRect/>
            </a:stretch>
          </a:blipFill>
        </p:spPr>
      </p:sp>
      <p:sp>
        <p:nvSpPr>
          <p:cNvPr id="4" name="Freeform 4"/>
          <p:cNvSpPr/>
          <p:nvPr/>
        </p:nvSpPr>
        <p:spPr>
          <a:xfrm rot="-2700000">
            <a:off x="-657886" y="3076682"/>
            <a:ext cx="4526049" cy="5172627"/>
          </a:xfrm>
          <a:custGeom>
            <a:avLst/>
            <a:gdLst/>
            <a:ahLst/>
            <a:cxnLst/>
            <a:rect l="l" t="t" r="r" b="b"/>
            <a:pathLst>
              <a:path w="6789074" h="7758941">
                <a:moveTo>
                  <a:pt x="0" y="0"/>
                </a:moveTo>
                <a:lnTo>
                  <a:pt x="6789074" y="0"/>
                </a:lnTo>
                <a:lnTo>
                  <a:pt x="6789074" y="7758941"/>
                </a:lnTo>
                <a:lnTo>
                  <a:pt x="0" y="7758941"/>
                </a:lnTo>
                <a:lnTo>
                  <a:pt x="0" y="0"/>
                </a:lnTo>
                <a:close/>
              </a:path>
            </a:pathLst>
          </a:custGeom>
          <a:blipFill>
            <a:blip r:embed="rId5">
              <a:alphaModFix amt="50000"/>
            </a:blip>
            <a:stretch>
              <a:fillRect/>
            </a:stretch>
          </a:blipFill>
        </p:spPr>
      </p:sp>
      <p:grpSp>
        <p:nvGrpSpPr>
          <p:cNvPr id="5" name="Group 5"/>
          <p:cNvGrpSpPr/>
          <p:nvPr/>
        </p:nvGrpSpPr>
        <p:grpSpPr>
          <a:xfrm>
            <a:off x="9238031" y="-118815"/>
            <a:ext cx="3122911" cy="7095629"/>
            <a:chOff x="0" y="0"/>
            <a:chExt cx="2999906" cy="6816146"/>
          </a:xfrm>
        </p:grpSpPr>
        <p:sp>
          <p:nvSpPr>
            <p:cNvPr id="6" name="Freeform 6"/>
            <p:cNvSpPr/>
            <p:nvPr/>
          </p:nvSpPr>
          <p:spPr>
            <a:xfrm>
              <a:off x="0" y="0"/>
              <a:ext cx="2999906" cy="6816146"/>
            </a:xfrm>
            <a:custGeom>
              <a:avLst/>
              <a:gdLst/>
              <a:ahLst/>
              <a:cxnLst/>
              <a:rect l="l" t="t" r="r" b="b"/>
              <a:pathLst>
                <a:path w="2999906" h="6816146">
                  <a:moveTo>
                    <a:pt x="2875446" y="6816146"/>
                  </a:moveTo>
                  <a:lnTo>
                    <a:pt x="124460" y="6816146"/>
                  </a:lnTo>
                  <a:cubicBezTo>
                    <a:pt x="55880" y="6816146"/>
                    <a:pt x="0" y="6760266"/>
                    <a:pt x="0" y="6691686"/>
                  </a:cubicBezTo>
                  <a:lnTo>
                    <a:pt x="0" y="124460"/>
                  </a:lnTo>
                  <a:cubicBezTo>
                    <a:pt x="0" y="55880"/>
                    <a:pt x="55880" y="0"/>
                    <a:pt x="124460" y="0"/>
                  </a:cubicBezTo>
                  <a:lnTo>
                    <a:pt x="2875446" y="0"/>
                  </a:lnTo>
                  <a:cubicBezTo>
                    <a:pt x="2944026" y="0"/>
                    <a:pt x="2999906" y="55880"/>
                    <a:pt x="2999906" y="124460"/>
                  </a:cubicBezTo>
                  <a:lnTo>
                    <a:pt x="2999906" y="6691686"/>
                  </a:lnTo>
                  <a:cubicBezTo>
                    <a:pt x="2999906" y="6760266"/>
                    <a:pt x="2944026" y="6816146"/>
                    <a:pt x="2875446" y="6816146"/>
                  </a:cubicBezTo>
                  <a:close/>
                </a:path>
              </a:pathLst>
            </a:custGeom>
            <a:solidFill>
              <a:srgbClr val="FFFFFF">
                <a:alpha val="80000"/>
              </a:srgbClr>
            </a:solidFill>
          </p:spPr>
        </p:sp>
      </p:grpSp>
      <p:sp>
        <p:nvSpPr>
          <p:cNvPr id="7" name="Freeform 7"/>
          <p:cNvSpPr/>
          <p:nvPr/>
        </p:nvSpPr>
        <p:spPr>
          <a:xfrm rot="10128376" flipV="1">
            <a:off x="6514819" y="5159331"/>
            <a:ext cx="7111094" cy="2959993"/>
          </a:xfrm>
          <a:custGeom>
            <a:avLst/>
            <a:gdLst/>
            <a:ahLst/>
            <a:cxnLst/>
            <a:rect l="l" t="t" r="r" b="b"/>
            <a:pathLst>
              <a:path w="10666641" h="4439989">
                <a:moveTo>
                  <a:pt x="0" y="4439990"/>
                </a:moveTo>
                <a:lnTo>
                  <a:pt x="10666642" y="4439990"/>
                </a:lnTo>
                <a:lnTo>
                  <a:pt x="10666642" y="0"/>
                </a:lnTo>
                <a:lnTo>
                  <a:pt x="0" y="0"/>
                </a:lnTo>
                <a:lnTo>
                  <a:pt x="0" y="443999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8" name="Freeform 8"/>
          <p:cNvSpPr/>
          <p:nvPr/>
        </p:nvSpPr>
        <p:spPr>
          <a:xfrm rot="1926249">
            <a:off x="3765019" y="5627693"/>
            <a:ext cx="1144617" cy="1284283"/>
          </a:xfrm>
          <a:custGeom>
            <a:avLst/>
            <a:gdLst/>
            <a:ahLst/>
            <a:cxnLst/>
            <a:rect l="l" t="t" r="r" b="b"/>
            <a:pathLst>
              <a:path w="1716926" h="1926424">
                <a:moveTo>
                  <a:pt x="0" y="0"/>
                </a:moveTo>
                <a:lnTo>
                  <a:pt x="1716925" y="0"/>
                </a:lnTo>
                <a:lnTo>
                  <a:pt x="1716925" y="1926425"/>
                </a:lnTo>
                <a:lnTo>
                  <a:pt x="0" y="1926425"/>
                </a:lnTo>
                <a:lnTo>
                  <a:pt x="0" y="0"/>
                </a:lnTo>
                <a:close/>
              </a:path>
            </a:pathLst>
          </a:custGeom>
          <a:blipFill>
            <a:blip r:embed="rId8">
              <a:alphaModFix amt="50000"/>
            </a:blip>
            <a:stretch>
              <a:fillRect/>
            </a:stretch>
          </a:blipFill>
        </p:spPr>
      </p:sp>
      <p:grpSp>
        <p:nvGrpSpPr>
          <p:cNvPr id="9" name="Group 9"/>
          <p:cNvGrpSpPr/>
          <p:nvPr/>
        </p:nvGrpSpPr>
        <p:grpSpPr>
          <a:xfrm>
            <a:off x="558800" y="2225176"/>
            <a:ext cx="8129441" cy="3858125"/>
            <a:chOff x="0" y="0"/>
            <a:chExt cx="7809238" cy="3706160"/>
          </a:xfrm>
        </p:grpSpPr>
        <p:sp>
          <p:nvSpPr>
            <p:cNvPr id="10" name="Freeform 10"/>
            <p:cNvSpPr/>
            <p:nvPr/>
          </p:nvSpPr>
          <p:spPr>
            <a:xfrm>
              <a:off x="0" y="0"/>
              <a:ext cx="7809238" cy="3706161"/>
            </a:xfrm>
            <a:custGeom>
              <a:avLst/>
              <a:gdLst/>
              <a:ahLst/>
              <a:cxnLst/>
              <a:rect l="l" t="t" r="r" b="b"/>
              <a:pathLst>
                <a:path w="7809238" h="3706161">
                  <a:moveTo>
                    <a:pt x="7684778" y="3706161"/>
                  </a:moveTo>
                  <a:lnTo>
                    <a:pt x="124460" y="3706161"/>
                  </a:lnTo>
                  <a:cubicBezTo>
                    <a:pt x="55880" y="3706161"/>
                    <a:pt x="0" y="3650280"/>
                    <a:pt x="0" y="3581700"/>
                  </a:cubicBezTo>
                  <a:lnTo>
                    <a:pt x="0" y="124460"/>
                  </a:lnTo>
                  <a:cubicBezTo>
                    <a:pt x="0" y="55880"/>
                    <a:pt x="55880" y="0"/>
                    <a:pt x="124460" y="0"/>
                  </a:cubicBezTo>
                  <a:lnTo>
                    <a:pt x="7684778" y="0"/>
                  </a:lnTo>
                  <a:cubicBezTo>
                    <a:pt x="7753359" y="0"/>
                    <a:pt x="7809238" y="55880"/>
                    <a:pt x="7809238" y="124460"/>
                  </a:cubicBezTo>
                  <a:lnTo>
                    <a:pt x="7809238" y="3581700"/>
                  </a:lnTo>
                  <a:cubicBezTo>
                    <a:pt x="7809238" y="3650281"/>
                    <a:pt x="7753359" y="3706161"/>
                    <a:pt x="7684778" y="3706161"/>
                  </a:cubicBezTo>
                  <a:close/>
                </a:path>
              </a:pathLst>
            </a:custGeom>
            <a:solidFill>
              <a:srgbClr val="FFFFFF">
                <a:alpha val="80000"/>
              </a:srgbClr>
            </a:solidFill>
          </p:spPr>
        </p:sp>
      </p:grpSp>
      <p:sp>
        <p:nvSpPr>
          <p:cNvPr id="11" name="Freeform 11"/>
          <p:cNvSpPr/>
          <p:nvPr/>
        </p:nvSpPr>
        <p:spPr>
          <a:xfrm>
            <a:off x="9238031" y="0"/>
            <a:ext cx="2953969" cy="6858000"/>
          </a:xfrm>
          <a:custGeom>
            <a:avLst/>
            <a:gdLst/>
            <a:ahLst/>
            <a:cxnLst/>
            <a:rect l="l" t="t" r="r" b="b"/>
            <a:pathLst>
              <a:path w="4430954" h="10287000">
                <a:moveTo>
                  <a:pt x="0" y="0"/>
                </a:moveTo>
                <a:lnTo>
                  <a:pt x="4430954" y="0"/>
                </a:lnTo>
                <a:lnTo>
                  <a:pt x="4430954" y="10287000"/>
                </a:lnTo>
                <a:lnTo>
                  <a:pt x="0" y="10287000"/>
                </a:lnTo>
                <a:lnTo>
                  <a:pt x="0" y="0"/>
                </a:lnTo>
                <a:close/>
              </a:path>
            </a:pathLst>
          </a:custGeom>
          <a:blipFill>
            <a:blip r:embed="rId9"/>
            <a:stretch>
              <a:fillRect l="-19885" r="-54235"/>
            </a:stretch>
          </a:blipFill>
        </p:spPr>
      </p:sp>
      <p:sp>
        <p:nvSpPr>
          <p:cNvPr id="12" name="TextBox 12"/>
          <p:cNvSpPr txBox="1"/>
          <p:nvPr/>
        </p:nvSpPr>
        <p:spPr>
          <a:xfrm>
            <a:off x="873640" y="952500"/>
            <a:ext cx="8396141" cy="654025"/>
          </a:xfrm>
          <a:prstGeom prst="rect">
            <a:avLst/>
          </a:prstGeom>
        </p:spPr>
        <p:txBody>
          <a:bodyPr lIns="0" tIns="0" rIns="0" bIns="0" rtlCol="0" anchor="t">
            <a:spAutoFit/>
          </a:bodyPr>
          <a:lstStyle/>
          <a:p>
            <a:pPr>
              <a:lnSpc>
                <a:spcPts val="5134"/>
              </a:lnSpc>
            </a:pPr>
            <a:r>
              <a:rPr lang="en-US" sz="4667" spc="117">
                <a:solidFill>
                  <a:srgbClr val="62441B"/>
                </a:solidFill>
                <a:latin typeface="Hatton"/>
              </a:rPr>
              <a:t>ABOUT 303THESTUDIO</a:t>
            </a:r>
          </a:p>
        </p:txBody>
      </p:sp>
      <p:sp>
        <p:nvSpPr>
          <p:cNvPr id="13" name="TextBox 13"/>
          <p:cNvSpPr txBox="1"/>
          <p:nvPr/>
        </p:nvSpPr>
        <p:spPr>
          <a:xfrm>
            <a:off x="1386296" y="2879514"/>
            <a:ext cx="6786245" cy="2435860"/>
          </a:xfrm>
          <a:prstGeom prst="rect">
            <a:avLst/>
          </a:prstGeom>
        </p:spPr>
        <p:txBody>
          <a:bodyPr lIns="0" tIns="0" rIns="0" bIns="0" rtlCol="0" anchor="t">
            <a:spAutoFit/>
          </a:bodyPr>
          <a:lstStyle/>
          <a:p>
            <a:pPr>
              <a:lnSpc>
                <a:spcPts val="2427"/>
              </a:lnSpc>
              <a:spcBef>
                <a:spcPct val="0"/>
              </a:spcBef>
            </a:pPr>
            <a:r>
              <a:rPr lang="en-US" sz="1733">
                <a:solidFill>
                  <a:srgbClr val="62441B"/>
                </a:solidFill>
                <a:latin typeface="Nunito Sans Regular"/>
              </a:rPr>
              <a:t>303thestudio: A dynamic brand driven by the creative mind of an INDIAN Interior Designer with a deep passion for handmade art.</a:t>
            </a:r>
          </a:p>
          <a:p>
            <a:pPr>
              <a:lnSpc>
                <a:spcPts val="2427"/>
              </a:lnSpc>
              <a:spcBef>
                <a:spcPct val="0"/>
              </a:spcBef>
            </a:pPr>
            <a:endParaRPr lang="en-US" sz="1733">
              <a:solidFill>
                <a:srgbClr val="62441B"/>
              </a:solidFill>
              <a:latin typeface="Nunito Sans Regular"/>
            </a:endParaRPr>
          </a:p>
          <a:p>
            <a:pPr>
              <a:lnSpc>
                <a:spcPts val="2427"/>
              </a:lnSpc>
              <a:spcBef>
                <a:spcPct val="0"/>
              </a:spcBef>
            </a:pPr>
            <a:r>
              <a:rPr lang="en-US" sz="1733">
                <a:solidFill>
                  <a:srgbClr val="62441B"/>
                </a:solidFill>
                <a:latin typeface="Nunito Sans Regular"/>
              </a:rPr>
              <a:t>The brand offers a range of services, including Colour Consultancy, Art Parties, and Art Therapies.</a:t>
            </a:r>
          </a:p>
          <a:p>
            <a:pPr>
              <a:lnSpc>
                <a:spcPts val="2427"/>
              </a:lnSpc>
              <a:spcBef>
                <a:spcPct val="0"/>
              </a:spcBef>
            </a:pPr>
            <a:endParaRPr lang="en-US" sz="1733">
              <a:solidFill>
                <a:srgbClr val="62441B"/>
              </a:solidFill>
              <a:latin typeface="Nunito Sans Regular"/>
            </a:endParaRPr>
          </a:p>
          <a:p>
            <a:pPr>
              <a:lnSpc>
                <a:spcPts val="2427"/>
              </a:lnSpc>
              <a:spcBef>
                <a:spcPct val="0"/>
              </a:spcBef>
            </a:pPr>
            <a:r>
              <a:rPr lang="en-US" sz="1733">
                <a:solidFill>
                  <a:srgbClr val="62441B"/>
                </a:solidFill>
                <a:latin typeface="Nunito Sans Regular"/>
              </a:rPr>
              <a:t>Additionally, 303thestudio sells Texture Art, Fluid Art pieces, and Miniature Paintings.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1688830">
            <a:off x="8114496" y="-3785805"/>
            <a:ext cx="6139265" cy="6240676"/>
          </a:xfrm>
          <a:custGeom>
            <a:avLst/>
            <a:gdLst/>
            <a:ahLst/>
            <a:cxnLst/>
            <a:rect l="l" t="t" r="r" b="b"/>
            <a:pathLst>
              <a:path w="9208897" h="9361014">
                <a:moveTo>
                  <a:pt x="0" y="0"/>
                </a:moveTo>
                <a:lnTo>
                  <a:pt x="9208898" y="0"/>
                </a:lnTo>
                <a:lnTo>
                  <a:pt x="9208898" y="9361014"/>
                </a:lnTo>
                <a:lnTo>
                  <a:pt x="0" y="9361014"/>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8220857">
            <a:off x="-2180272" y="-4169842"/>
            <a:ext cx="7007729" cy="8317779"/>
          </a:xfrm>
          <a:custGeom>
            <a:avLst/>
            <a:gdLst/>
            <a:ahLst/>
            <a:cxnLst/>
            <a:rect l="l" t="t" r="r" b="b"/>
            <a:pathLst>
              <a:path w="10511593" h="12476668">
                <a:moveTo>
                  <a:pt x="0" y="0"/>
                </a:moveTo>
                <a:lnTo>
                  <a:pt x="10511593" y="0"/>
                </a:lnTo>
                <a:lnTo>
                  <a:pt x="10511593" y="12476669"/>
                </a:lnTo>
                <a:lnTo>
                  <a:pt x="0" y="12476669"/>
                </a:lnTo>
                <a:lnTo>
                  <a:pt x="0" y="0"/>
                </a:lnTo>
                <a:close/>
              </a:path>
            </a:pathLst>
          </a:custGeom>
          <a:blipFill>
            <a:blip r:embed="rId5">
              <a:alphaModFix amt="30000"/>
            </a:blip>
            <a:stretch>
              <a:fillRect/>
            </a:stretch>
          </a:blipFill>
        </p:spPr>
      </p:sp>
      <p:sp>
        <p:nvSpPr>
          <p:cNvPr id="5" name="Freeform 5"/>
          <p:cNvSpPr/>
          <p:nvPr/>
        </p:nvSpPr>
        <p:spPr>
          <a:xfrm rot="-9368921">
            <a:off x="3415790" y="5216062"/>
            <a:ext cx="6188117" cy="4880877"/>
          </a:xfrm>
          <a:custGeom>
            <a:avLst/>
            <a:gdLst/>
            <a:ahLst/>
            <a:cxnLst/>
            <a:rect l="l" t="t" r="r" b="b"/>
            <a:pathLst>
              <a:path w="9282176" h="7321316">
                <a:moveTo>
                  <a:pt x="0" y="0"/>
                </a:moveTo>
                <a:lnTo>
                  <a:pt x="9282176" y="0"/>
                </a:lnTo>
                <a:lnTo>
                  <a:pt x="9282176" y="7321316"/>
                </a:lnTo>
                <a:lnTo>
                  <a:pt x="0" y="7321316"/>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6" name="Freeform 6"/>
          <p:cNvSpPr/>
          <p:nvPr/>
        </p:nvSpPr>
        <p:spPr>
          <a:xfrm rot="-3300291">
            <a:off x="7906744" y="4004571"/>
            <a:ext cx="4839501" cy="4077280"/>
          </a:xfrm>
          <a:custGeom>
            <a:avLst/>
            <a:gdLst/>
            <a:ahLst/>
            <a:cxnLst/>
            <a:rect l="l" t="t" r="r" b="b"/>
            <a:pathLst>
              <a:path w="7259252" h="6115920">
                <a:moveTo>
                  <a:pt x="0" y="0"/>
                </a:moveTo>
                <a:lnTo>
                  <a:pt x="7259252" y="0"/>
                </a:lnTo>
                <a:lnTo>
                  <a:pt x="7259252" y="6115920"/>
                </a:lnTo>
                <a:lnTo>
                  <a:pt x="0" y="6115920"/>
                </a:lnTo>
                <a:lnTo>
                  <a:pt x="0" y="0"/>
                </a:lnTo>
                <a:close/>
              </a:path>
            </a:pathLst>
          </a:custGeom>
          <a:blipFill>
            <a:blip r:embed="rId8">
              <a:alphaModFix amt="40000"/>
            </a:blip>
            <a:stretch>
              <a:fillRect/>
            </a:stretch>
          </a:blipFill>
        </p:spPr>
      </p:sp>
      <p:sp>
        <p:nvSpPr>
          <p:cNvPr id="7" name="Freeform 7"/>
          <p:cNvSpPr/>
          <p:nvPr/>
        </p:nvSpPr>
        <p:spPr>
          <a:xfrm rot="-3420689">
            <a:off x="-1840357" y="2203875"/>
            <a:ext cx="2664715" cy="2876885"/>
          </a:xfrm>
          <a:custGeom>
            <a:avLst/>
            <a:gdLst/>
            <a:ahLst/>
            <a:cxnLst/>
            <a:rect l="l" t="t" r="r" b="b"/>
            <a:pathLst>
              <a:path w="3997072" h="4315327">
                <a:moveTo>
                  <a:pt x="0" y="0"/>
                </a:moveTo>
                <a:lnTo>
                  <a:pt x="3997072" y="0"/>
                </a:lnTo>
                <a:lnTo>
                  <a:pt x="3997072" y="4315328"/>
                </a:lnTo>
                <a:lnTo>
                  <a:pt x="0" y="4315328"/>
                </a:lnTo>
                <a:lnTo>
                  <a:pt x="0" y="0"/>
                </a:lnTo>
                <a:close/>
              </a:path>
            </a:pathLst>
          </a:custGeom>
          <a:blipFill>
            <a:blip r:embed="rId9">
              <a:alphaModFix amt="50000"/>
            </a:blip>
            <a:stretch>
              <a:fillRect/>
            </a:stretch>
          </a:blipFill>
        </p:spPr>
      </p:sp>
      <p:grpSp>
        <p:nvGrpSpPr>
          <p:cNvPr id="8" name="Group 8"/>
          <p:cNvGrpSpPr/>
          <p:nvPr/>
        </p:nvGrpSpPr>
        <p:grpSpPr>
          <a:xfrm>
            <a:off x="4577027" y="2642461"/>
            <a:ext cx="3037947" cy="3268531"/>
            <a:chOff x="0" y="0"/>
            <a:chExt cx="2918288" cy="3139790"/>
          </a:xfrm>
        </p:grpSpPr>
        <p:sp>
          <p:nvSpPr>
            <p:cNvPr id="9" name="Freeform 9"/>
            <p:cNvSpPr/>
            <p:nvPr/>
          </p:nvSpPr>
          <p:spPr>
            <a:xfrm>
              <a:off x="0" y="0"/>
              <a:ext cx="2918288" cy="3139790"/>
            </a:xfrm>
            <a:custGeom>
              <a:avLst/>
              <a:gdLst/>
              <a:ahLst/>
              <a:cxnLst/>
              <a:rect l="l" t="t" r="r" b="b"/>
              <a:pathLst>
                <a:path w="2918288" h="3139790">
                  <a:moveTo>
                    <a:pt x="2793828" y="3139790"/>
                  </a:moveTo>
                  <a:lnTo>
                    <a:pt x="124460" y="3139790"/>
                  </a:lnTo>
                  <a:cubicBezTo>
                    <a:pt x="55880" y="3139790"/>
                    <a:pt x="0" y="3083910"/>
                    <a:pt x="0" y="3015330"/>
                  </a:cubicBezTo>
                  <a:lnTo>
                    <a:pt x="0" y="124460"/>
                  </a:lnTo>
                  <a:cubicBezTo>
                    <a:pt x="0" y="55880"/>
                    <a:pt x="55880" y="0"/>
                    <a:pt x="124460" y="0"/>
                  </a:cubicBezTo>
                  <a:lnTo>
                    <a:pt x="2793828" y="0"/>
                  </a:lnTo>
                  <a:cubicBezTo>
                    <a:pt x="2862408" y="0"/>
                    <a:pt x="2918288" y="55880"/>
                    <a:pt x="2918288" y="124460"/>
                  </a:cubicBezTo>
                  <a:lnTo>
                    <a:pt x="2918288" y="3015330"/>
                  </a:lnTo>
                  <a:cubicBezTo>
                    <a:pt x="2918288" y="3083910"/>
                    <a:pt x="2862408" y="3139790"/>
                    <a:pt x="2793828" y="3139790"/>
                  </a:cubicBezTo>
                  <a:close/>
                </a:path>
              </a:pathLst>
            </a:custGeom>
            <a:solidFill>
              <a:srgbClr val="FFFFFF">
                <a:alpha val="89804"/>
              </a:srgbClr>
            </a:solidFill>
          </p:spPr>
        </p:sp>
      </p:grpSp>
      <p:grpSp>
        <p:nvGrpSpPr>
          <p:cNvPr id="10" name="Group 10"/>
          <p:cNvGrpSpPr/>
          <p:nvPr/>
        </p:nvGrpSpPr>
        <p:grpSpPr>
          <a:xfrm>
            <a:off x="4702248" y="2767682"/>
            <a:ext cx="2787504" cy="3018089"/>
            <a:chOff x="0" y="0"/>
            <a:chExt cx="5575008" cy="6036178"/>
          </a:xfrm>
        </p:grpSpPr>
        <p:pic>
          <p:nvPicPr>
            <p:cNvPr id="11" name="Picture 11"/>
            <p:cNvPicPr>
              <a:picLocks noChangeAspect="1"/>
            </p:cNvPicPr>
            <p:nvPr/>
          </p:nvPicPr>
          <p:blipFill>
            <a:blip r:embed="rId10"/>
            <a:srcRect l="4786" r="4786"/>
            <a:stretch>
              <a:fillRect/>
            </a:stretch>
          </p:blipFill>
          <p:spPr>
            <a:xfrm>
              <a:off x="0" y="0"/>
              <a:ext cx="5575008" cy="6036178"/>
            </a:xfrm>
            <a:prstGeom prst="rect">
              <a:avLst/>
            </a:prstGeom>
          </p:spPr>
        </p:pic>
      </p:grpSp>
      <p:grpSp>
        <p:nvGrpSpPr>
          <p:cNvPr id="12" name="Group 12"/>
          <p:cNvGrpSpPr/>
          <p:nvPr/>
        </p:nvGrpSpPr>
        <p:grpSpPr>
          <a:xfrm>
            <a:off x="7831526" y="2642461"/>
            <a:ext cx="3037947" cy="3268531"/>
            <a:chOff x="0" y="0"/>
            <a:chExt cx="2918288" cy="3139790"/>
          </a:xfrm>
        </p:grpSpPr>
        <p:sp>
          <p:nvSpPr>
            <p:cNvPr id="13" name="Freeform 13"/>
            <p:cNvSpPr/>
            <p:nvPr/>
          </p:nvSpPr>
          <p:spPr>
            <a:xfrm>
              <a:off x="0" y="0"/>
              <a:ext cx="2918288" cy="3139790"/>
            </a:xfrm>
            <a:custGeom>
              <a:avLst/>
              <a:gdLst/>
              <a:ahLst/>
              <a:cxnLst/>
              <a:rect l="l" t="t" r="r" b="b"/>
              <a:pathLst>
                <a:path w="2918288" h="3139790">
                  <a:moveTo>
                    <a:pt x="2793828" y="3139790"/>
                  </a:moveTo>
                  <a:lnTo>
                    <a:pt x="124460" y="3139790"/>
                  </a:lnTo>
                  <a:cubicBezTo>
                    <a:pt x="55880" y="3139790"/>
                    <a:pt x="0" y="3083910"/>
                    <a:pt x="0" y="3015330"/>
                  </a:cubicBezTo>
                  <a:lnTo>
                    <a:pt x="0" y="124460"/>
                  </a:lnTo>
                  <a:cubicBezTo>
                    <a:pt x="0" y="55880"/>
                    <a:pt x="55880" y="0"/>
                    <a:pt x="124460" y="0"/>
                  </a:cubicBezTo>
                  <a:lnTo>
                    <a:pt x="2793828" y="0"/>
                  </a:lnTo>
                  <a:cubicBezTo>
                    <a:pt x="2862408" y="0"/>
                    <a:pt x="2918288" y="55880"/>
                    <a:pt x="2918288" y="124460"/>
                  </a:cubicBezTo>
                  <a:lnTo>
                    <a:pt x="2918288" y="3015330"/>
                  </a:lnTo>
                  <a:cubicBezTo>
                    <a:pt x="2918288" y="3083910"/>
                    <a:pt x="2862408" y="3139790"/>
                    <a:pt x="2793828" y="3139790"/>
                  </a:cubicBezTo>
                  <a:close/>
                </a:path>
              </a:pathLst>
            </a:custGeom>
            <a:solidFill>
              <a:srgbClr val="FFFFFF">
                <a:alpha val="89804"/>
              </a:srgbClr>
            </a:solidFill>
          </p:spPr>
        </p:sp>
      </p:grpSp>
      <p:grpSp>
        <p:nvGrpSpPr>
          <p:cNvPr id="14" name="Group 14"/>
          <p:cNvGrpSpPr/>
          <p:nvPr/>
        </p:nvGrpSpPr>
        <p:grpSpPr>
          <a:xfrm>
            <a:off x="7970574" y="2780382"/>
            <a:ext cx="2771349" cy="2935429"/>
            <a:chOff x="0" y="0"/>
            <a:chExt cx="5542698" cy="5870857"/>
          </a:xfrm>
        </p:grpSpPr>
        <p:pic>
          <p:nvPicPr>
            <p:cNvPr id="15" name="Picture 15"/>
            <p:cNvPicPr>
              <a:picLocks noChangeAspect="1"/>
            </p:cNvPicPr>
            <p:nvPr/>
          </p:nvPicPr>
          <p:blipFill>
            <a:blip r:embed="rId11"/>
            <a:srcRect l="22078" r="22078"/>
            <a:stretch>
              <a:fillRect/>
            </a:stretch>
          </p:blipFill>
          <p:spPr>
            <a:xfrm>
              <a:off x="0" y="0"/>
              <a:ext cx="5542698" cy="5870857"/>
            </a:xfrm>
            <a:prstGeom prst="rect">
              <a:avLst/>
            </a:prstGeom>
          </p:spPr>
        </p:pic>
      </p:grpSp>
      <p:sp>
        <p:nvSpPr>
          <p:cNvPr id="16" name="TextBox 16"/>
          <p:cNvSpPr txBox="1"/>
          <p:nvPr/>
        </p:nvSpPr>
        <p:spPr>
          <a:xfrm>
            <a:off x="2101130" y="1221932"/>
            <a:ext cx="8225365" cy="756617"/>
          </a:xfrm>
          <a:prstGeom prst="rect">
            <a:avLst/>
          </a:prstGeom>
        </p:spPr>
        <p:txBody>
          <a:bodyPr lIns="0" tIns="0" rIns="0" bIns="0" rtlCol="0" anchor="t">
            <a:spAutoFit/>
          </a:bodyPr>
          <a:lstStyle/>
          <a:p>
            <a:pPr algn="ctr">
              <a:lnSpc>
                <a:spcPts val="5867"/>
              </a:lnSpc>
            </a:pPr>
            <a:r>
              <a:rPr lang="en-US" sz="5334" spc="133">
                <a:solidFill>
                  <a:srgbClr val="62441B"/>
                </a:solidFill>
                <a:latin typeface="Hatton"/>
              </a:rPr>
              <a:t>WHAT  IS  WELLNESS ?</a:t>
            </a:r>
          </a:p>
        </p:txBody>
      </p:sp>
      <p:grpSp>
        <p:nvGrpSpPr>
          <p:cNvPr id="17" name="Group 17"/>
          <p:cNvGrpSpPr/>
          <p:nvPr/>
        </p:nvGrpSpPr>
        <p:grpSpPr>
          <a:xfrm>
            <a:off x="1223711" y="2642461"/>
            <a:ext cx="3037947" cy="3268531"/>
            <a:chOff x="0" y="0"/>
            <a:chExt cx="2918288" cy="3139790"/>
          </a:xfrm>
        </p:grpSpPr>
        <p:sp>
          <p:nvSpPr>
            <p:cNvPr id="18" name="Freeform 18"/>
            <p:cNvSpPr/>
            <p:nvPr/>
          </p:nvSpPr>
          <p:spPr>
            <a:xfrm>
              <a:off x="0" y="0"/>
              <a:ext cx="2918288" cy="3139790"/>
            </a:xfrm>
            <a:custGeom>
              <a:avLst/>
              <a:gdLst/>
              <a:ahLst/>
              <a:cxnLst/>
              <a:rect l="l" t="t" r="r" b="b"/>
              <a:pathLst>
                <a:path w="2918288" h="3139790">
                  <a:moveTo>
                    <a:pt x="2793828" y="3139790"/>
                  </a:moveTo>
                  <a:lnTo>
                    <a:pt x="124460" y="3139790"/>
                  </a:lnTo>
                  <a:cubicBezTo>
                    <a:pt x="55880" y="3139790"/>
                    <a:pt x="0" y="3083910"/>
                    <a:pt x="0" y="3015330"/>
                  </a:cubicBezTo>
                  <a:lnTo>
                    <a:pt x="0" y="124460"/>
                  </a:lnTo>
                  <a:cubicBezTo>
                    <a:pt x="0" y="55880"/>
                    <a:pt x="55880" y="0"/>
                    <a:pt x="124460" y="0"/>
                  </a:cubicBezTo>
                  <a:lnTo>
                    <a:pt x="2793828" y="0"/>
                  </a:lnTo>
                  <a:cubicBezTo>
                    <a:pt x="2862408" y="0"/>
                    <a:pt x="2918288" y="55880"/>
                    <a:pt x="2918288" y="124460"/>
                  </a:cubicBezTo>
                  <a:lnTo>
                    <a:pt x="2918288" y="3015330"/>
                  </a:lnTo>
                  <a:cubicBezTo>
                    <a:pt x="2918288" y="3083910"/>
                    <a:pt x="2862408" y="3139790"/>
                    <a:pt x="2793828" y="3139790"/>
                  </a:cubicBezTo>
                  <a:close/>
                </a:path>
              </a:pathLst>
            </a:custGeom>
            <a:solidFill>
              <a:srgbClr val="FFFFFF">
                <a:alpha val="97647"/>
              </a:srgbClr>
            </a:solidFill>
          </p:spPr>
        </p:sp>
      </p:grpSp>
      <p:sp>
        <p:nvSpPr>
          <p:cNvPr id="19" name="Freeform 19"/>
          <p:cNvSpPr/>
          <p:nvPr/>
        </p:nvSpPr>
        <p:spPr>
          <a:xfrm>
            <a:off x="1223711" y="2787762"/>
            <a:ext cx="3010416" cy="3255450"/>
          </a:xfrm>
          <a:custGeom>
            <a:avLst/>
            <a:gdLst/>
            <a:ahLst/>
            <a:cxnLst/>
            <a:rect l="l" t="t" r="r" b="b"/>
            <a:pathLst>
              <a:path w="4515624" h="4883175">
                <a:moveTo>
                  <a:pt x="0" y="0"/>
                </a:moveTo>
                <a:lnTo>
                  <a:pt x="4515624" y="0"/>
                </a:lnTo>
                <a:lnTo>
                  <a:pt x="4515624" y="4883175"/>
                </a:lnTo>
                <a:lnTo>
                  <a:pt x="0" y="4883175"/>
                </a:lnTo>
                <a:lnTo>
                  <a:pt x="0" y="0"/>
                </a:lnTo>
                <a:close/>
              </a:path>
            </a:pathLst>
          </a:custGeom>
          <a:blipFill>
            <a:blip r:embed="rId1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2192000" cy="6858000"/>
          </a:xfrm>
          <a:prstGeom prst="rect">
            <a:avLst/>
          </a:prstGeom>
        </p:spPr>
      </p:pic>
      <p:sp>
        <p:nvSpPr>
          <p:cNvPr id="3" name="Freeform 3"/>
          <p:cNvSpPr/>
          <p:nvPr/>
        </p:nvSpPr>
        <p:spPr>
          <a:xfrm rot="7218951">
            <a:off x="-941825" y="387967"/>
            <a:ext cx="4876800" cy="2511552"/>
          </a:xfrm>
          <a:custGeom>
            <a:avLst/>
            <a:gdLst/>
            <a:ahLst/>
            <a:cxnLst/>
            <a:rect l="l" t="t" r="r" b="b"/>
            <a:pathLst>
              <a:path w="7315200" h="3767328">
                <a:moveTo>
                  <a:pt x="0" y="0"/>
                </a:moveTo>
                <a:lnTo>
                  <a:pt x="7315200" y="0"/>
                </a:lnTo>
                <a:lnTo>
                  <a:pt x="7315200" y="3767328"/>
                </a:lnTo>
                <a:lnTo>
                  <a:pt x="0" y="3767328"/>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rot="717602">
            <a:off x="8767619" y="4326960"/>
            <a:ext cx="7848600" cy="2187797"/>
          </a:xfrm>
          <a:custGeom>
            <a:avLst/>
            <a:gdLst/>
            <a:ahLst/>
            <a:cxnLst/>
            <a:rect l="l" t="t" r="r" b="b"/>
            <a:pathLst>
              <a:path w="11772900" h="3281696">
                <a:moveTo>
                  <a:pt x="0" y="0"/>
                </a:moveTo>
                <a:lnTo>
                  <a:pt x="11772900" y="0"/>
                </a:lnTo>
                <a:lnTo>
                  <a:pt x="11772900" y="3281695"/>
                </a:lnTo>
                <a:lnTo>
                  <a:pt x="0" y="3281695"/>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5" name="Freeform 5"/>
          <p:cNvSpPr/>
          <p:nvPr/>
        </p:nvSpPr>
        <p:spPr>
          <a:xfrm rot="717602">
            <a:off x="8947517" y="-568975"/>
            <a:ext cx="8866909" cy="5486400"/>
          </a:xfrm>
          <a:custGeom>
            <a:avLst/>
            <a:gdLst/>
            <a:ahLst/>
            <a:cxnLst/>
            <a:rect l="l" t="t" r="r" b="b"/>
            <a:pathLst>
              <a:path w="13300364" h="8229600">
                <a:moveTo>
                  <a:pt x="0" y="0"/>
                </a:moveTo>
                <a:lnTo>
                  <a:pt x="13300364" y="0"/>
                </a:lnTo>
                <a:lnTo>
                  <a:pt x="13300364" y="8229600"/>
                </a:lnTo>
                <a:lnTo>
                  <a:pt x="0" y="8229600"/>
                </a:lnTo>
                <a:lnTo>
                  <a:pt x="0" y="0"/>
                </a:lnTo>
                <a:close/>
              </a:path>
            </a:pathLst>
          </a:custGeom>
          <a:blipFill>
            <a:blip r:embed="rId7">
              <a:alphaModFix amt="35000"/>
            </a:blip>
            <a:stretch>
              <a:fillRect/>
            </a:stretch>
          </a:blipFill>
        </p:spPr>
      </p:sp>
      <p:sp>
        <p:nvSpPr>
          <p:cNvPr id="6" name="Freeform 6"/>
          <p:cNvSpPr/>
          <p:nvPr/>
        </p:nvSpPr>
        <p:spPr>
          <a:xfrm rot="-1928428" flipH="1">
            <a:off x="-1091839" y="2717965"/>
            <a:ext cx="4764853" cy="7059041"/>
          </a:xfrm>
          <a:custGeom>
            <a:avLst/>
            <a:gdLst/>
            <a:ahLst/>
            <a:cxnLst/>
            <a:rect l="l" t="t" r="r" b="b"/>
            <a:pathLst>
              <a:path w="7147279" h="10588561">
                <a:moveTo>
                  <a:pt x="7147278" y="0"/>
                </a:moveTo>
                <a:lnTo>
                  <a:pt x="0" y="0"/>
                </a:lnTo>
                <a:lnTo>
                  <a:pt x="0" y="10588561"/>
                </a:lnTo>
                <a:lnTo>
                  <a:pt x="7147278" y="10588561"/>
                </a:lnTo>
                <a:lnTo>
                  <a:pt x="7147278" y="0"/>
                </a:lnTo>
                <a:close/>
              </a:path>
            </a:pathLst>
          </a:custGeom>
          <a:blipFill>
            <a:blip r:embed="rId8">
              <a:alphaModFix amt="25000"/>
            </a:blip>
            <a:stretch>
              <a:fillRect/>
            </a:stretch>
          </a:blipFill>
        </p:spPr>
      </p:sp>
      <p:grpSp>
        <p:nvGrpSpPr>
          <p:cNvPr id="7" name="Group 7"/>
          <p:cNvGrpSpPr/>
          <p:nvPr/>
        </p:nvGrpSpPr>
        <p:grpSpPr>
          <a:xfrm>
            <a:off x="685800" y="1886728"/>
            <a:ext cx="2881407" cy="967409"/>
            <a:chOff x="0" y="0"/>
            <a:chExt cx="6554037" cy="2200466"/>
          </a:xfrm>
        </p:grpSpPr>
        <p:sp>
          <p:nvSpPr>
            <p:cNvPr id="8" name="Freeform 8"/>
            <p:cNvSpPr/>
            <p:nvPr/>
          </p:nvSpPr>
          <p:spPr>
            <a:xfrm>
              <a:off x="-1" y="0"/>
              <a:ext cx="6560308" cy="2205094"/>
            </a:xfrm>
            <a:custGeom>
              <a:avLst/>
              <a:gdLst/>
              <a:ahLst/>
              <a:cxnLst/>
              <a:rect l="l" t="t" r="r" b="b"/>
              <a:pathLst>
                <a:path w="6560308" h="2205094">
                  <a:moveTo>
                    <a:pt x="6522206" y="1599922"/>
                  </a:moveTo>
                  <a:cubicBezTo>
                    <a:pt x="6519779" y="1779946"/>
                    <a:pt x="6346664" y="1913600"/>
                    <a:pt x="6145788" y="1913600"/>
                  </a:cubicBezTo>
                  <a:cubicBezTo>
                    <a:pt x="6145788" y="1913600"/>
                    <a:pt x="5951809" y="1903630"/>
                    <a:pt x="5655401" y="1917074"/>
                  </a:cubicBezTo>
                  <a:cubicBezTo>
                    <a:pt x="5468226" y="1925564"/>
                    <a:pt x="1622193" y="1928691"/>
                    <a:pt x="908799" y="1929844"/>
                  </a:cubicBezTo>
                  <a:lnTo>
                    <a:pt x="940817" y="2182642"/>
                  </a:lnTo>
                  <a:cubicBezTo>
                    <a:pt x="942220" y="2195989"/>
                    <a:pt x="927684" y="2205094"/>
                    <a:pt x="916302" y="2197981"/>
                  </a:cubicBezTo>
                  <a:cubicBezTo>
                    <a:pt x="864324" y="2165495"/>
                    <a:pt x="793268" y="2124128"/>
                    <a:pt x="653873" y="2036681"/>
                  </a:cubicBezTo>
                  <a:cubicBezTo>
                    <a:pt x="595960" y="2000350"/>
                    <a:pt x="543807" y="1961466"/>
                    <a:pt x="504750" y="1930469"/>
                  </a:cubicBezTo>
                  <a:cubicBezTo>
                    <a:pt x="439719" y="1930517"/>
                    <a:pt x="401817" y="1930517"/>
                    <a:pt x="401817" y="1930517"/>
                  </a:cubicBezTo>
                  <a:cubicBezTo>
                    <a:pt x="200942" y="1930517"/>
                    <a:pt x="26610" y="1833249"/>
                    <a:pt x="25400" y="1673137"/>
                  </a:cubicBezTo>
                  <a:cubicBezTo>
                    <a:pt x="25400" y="1673137"/>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813467" y="12700"/>
                    <a:pt x="6107689" y="0"/>
                    <a:pt x="6107689" y="0"/>
                  </a:cubicBezTo>
                  <a:cubicBezTo>
                    <a:pt x="6362976" y="0"/>
                    <a:pt x="6554037" y="101068"/>
                    <a:pt x="6547606" y="303615"/>
                  </a:cubicBezTo>
                  <a:cubicBezTo>
                    <a:pt x="6547606" y="303615"/>
                    <a:pt x="6545972" y="802156"/>
                    <a:pt x="6553140" y="989051"/>
                  </a:cubicBezTo>
                  <a:cubicBezTo>
                    <a:pt x="6560308" y="1266852"/>
                    <a:pt x="6522206" y="1599922"/>
                    <a:pt x="6522206" y="1599922"/>
                  </a:cubicBezTo>
                  <a:close/>
                </a:path>
              </a:pathLst>
            </a:custGeom>
            <a:solidFill>
              <a:srgbClr val="C48731"/>
            </a:solidFill>
          </p:spPr>
        </p:sp>
      </p:grpSp>
      <p:grpSp>
        <p:nvGrpSpPr>
          <p:cNvPr id="9" name="Group 9"/>
          <p:cNvGrpSpPr/>
          <p:nvPr/>
        </p:nvGrpSpPr>
        <p:grpSpPr>
          <a:xfrm>
            <a:off x="685800" y="4198166"/>
            <a:ext cx="2881407" cy="1974034"/>
            <a:chOff x="0" y="0"/>
            <a:chExt cx="4118910" cy="2821840"/>
          </a:xfrm>
        </p:grpSpPr>
        <p:sp>
          <p:nvSpPr>
            <p:cNvPr id="10" name="Freeform 10"/>
            <p:cNvSpPr/>
            <p:nvPr/>
          </p:nvSpPr>
          <p:spPr>
            <a:xfrm>
              <a:off x="0" y="0"/>
              <a:ext cx="4118911" cy="2821840"/>
            </a:xfrm>
            <a:custGeom>
              <a:avLst/>
              <a:gdLst/>
              <a:ahLst/>
              <a:cxnLst/>
              <a:rect l="l" t="t" r="r" b="b"/>
              <a:pathLst>
                <a:path w="4118911" h="2821840">
                  <a:moveTo>
                    <a:pt x="3994450" y="2821840"/>
                  </a:moveTo>
                  <a:lnTo>
                    <a:pt x="124460" y="2821840"/>
                  </a:lnTo>
                  <a:cubicBezTo>
                    <a:pt x="55880" y="2821840"/>
                    <a:pt x="0" y="2765960"/>
                    <a:pt x="0" y="2697380"/>
                  </a:cubicBezTo>
                  <a:lnTo>
                    <a:pt x="0" y="124460"/>
                  </a:lnTo>
                  <a:cubicBezTo>
                    <a:pt x="0" y="55880"/>
                    <a:pt x="55880" y="0"/>
                    <a:pt x="124460" y="0"/>
                  </a:cubicBezTo>
                  <a:lnTo>
                    <a:pt x="3994450" y="0"/>
                  </a:lnTo>
                  <a:cubicBezTo>
                    <a:pt x="4063030" y="0"/>
                    <a:pt x="4118911" y="55880"/>
                    <a:pt x="4118911" y="124460"/>
                  </a:cubicBezTo>
                  <a:lnTo>
                    <a:pt x="4118911" y="2697380"/>
                  </a:lnTo>
                  <a:cubicBezTo>
                    <a:pt x="4118911" y="2765960"/>
                    <a:pt x="4063030" y="2821840"/>
                    <a:pt x="3994450" y="2821840"/>
                  </a:cubicBezTo>
                  <a:close/>
                </a:path>
              </a:pathLst>
            </a:custGeom>
            <a:solidFill>
              <a:srgbClr val="FFFFFF">
                <a:alpha val="89804"/>
              </a:srgbClr>
            </a:solidFill>
          </p:spPr>
        </p:sp>
      </p:grpSp>
      <p:grpSp>
        <p:nvGrpSpPr>
          <p:cNvPr id="11" name="Group 11"/>
          <p:cNvGrpSpPr/>
          <p:nvPr/>
        </p:nvGrpSpPr>
        <p:grpSpPr>
          <a:xfrm>
            <a:off x="775944" y="3247838"/>
            <a:ext cx="2701118" cy="2834035"/>
            <a:chOff x="0" y="0"/>
            <a:chExt cx="5402237" cy="5668070"/>
          </a:xfrm>
        </p:grpSpPr>
        <p:pic>
          <p:nvPicPr>
            <p:cNvPr id="12" name="Picture 12"/>
            <p:cNvPicPr>
              <a:picLocks noChangeAspect="1"/>
            </p:cNvPicPr>
            <p:nvPr/>
          </p:nvPicPr>
          <p:blipFill>
            <a:blip r:embed="rId9"/>
            <a:srcRect l="18237" r="18237"/>
            <a:stretch>
              <a:fillRect/>
            </a:stretch>
          </p:blipFill>
          <p:spPr>
            <a:xfrm>
              <a:off x="0" y="0"/>
              <a:ext cx="5402237" cy="5668070"/>
            </a:xfrm>
            <a:prstGeom prst="rect">
              <a:avLst/>
            </a:prstGeom>
          </p:spPr>
        </p:pic>
      </p:grpSp>
      <p:grpSp>
        <p:nvGrpSpPr>
          <p:cNvPr id="13" name="Group 13"/>
          <p:cNvGrpSpPr/>
          <p:nvPr/>
        </p:nvGrpSpPr>
        <p:grpSpPr>
          <a:xfrm>
            <a:off x="4655297" y="1886728"/>
            <a:ext cx="2881407" cy="967409"/>
            <a:chOff x="0" y="0"/>
            <a:chExt cx="6554037" cy="2200466"/>
          </a:xfrm>
        </p:grpSpPr>
        <p:sp>
          <p:nvSpPr>
            <p:cNvPr id="14" name="Freeform 14"/>
            <p:cNvSpPr/>
            <p:nvPr/>
          </p:nvSpPr>
          <p:spPr>
            <a:xfrm>
              <a:off x="-1" y="0"/>
              <a:ext cx="6560308" cy="2205094"/>
            </a:xfrm>
            <a:custGeom>
              <a:avLst/>
              <a:gdLst/>
              <a:ahLst/>
              <a:cxnLst/>
              <a:rect l="l" t="t" r="r" b="b"/>
              <a:pathLst>
                <a:path w="6560308" h="2205094">
                  <a:moveTo>
                    <a:pt x="6522206" y="1599922"/>
                  </a:moveTo>
                  <a:cubicBezTo>
                    <a:pt x="6519779" y="1779946"/>
                    <a:pt x="6346664" y="1913600"/>
                    <a:pt x="6145788" y="1913600"/>
                  </a:cubicBezTo>
                  <a:cubicBezTo>
                    <a:pt x="6145788" y="1913600"/>
                    <a:pt x="5951809" y="1903630"/>
                    <a:pt x="5655401" y="1917074"/>
                  </a:cubicBezTo>
                  <a:cubicBezTo>
                    <a:pt x="5468226" y="1925564"/>
                    <a:pt x="1622193" y="1928691"/>
                    <a:pt x="908799" y="1929844"/>
                  </a:cubicBezTo>
                  <a:lnTo>
                    <a:pt x="940817" y="2182642"/>
                  </a:lnTo>
                  <a:cubicBezTo>
                    <a:pt x="942220" y="2195989"/>
                    <a:pt x="927684" y="2205094"/>
                    <a:pt x="916302" y="2197981"/>
                  </a:cubicBezTo>
                  <a:cubicBezTo>
                    <a:pt x="864324" y="2165495"/>
                    <a:pt x="793268" y="2124128"/>
                    <a:pt x="653873" y="2036681"/>
                  </a:cubicBezTo>
                  <a:cubicBezTo>
                    <a:pt x="595960" y="2000350"/>
                    <a:pt x="543807" y="1961466"/>
                    <a:pt x="504750" y="1930469"/>
                  </a:cubicBezTo>
                  <a:cubicBezTo>
                    <a:pt x="439719" y="1930517"/>
                    <a:pt x="401817" y="1930517"/>
                    <a:pt x="401817" y="1930517"/>
                  </a:cubicBezTo>
                  <a:cubicBezTo>
                    <a:pt x="200942" y="1930517"/>
                    <a:pt x="26610" y="1833249"/>
                    <a:pt x="25400" y="1673137"/>
                  </a:cubicBezTo>
                  <a:cubicBezTo>
                    <a:pt x="25400" y="1673137"/>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813467" y="12700"/>
                    <a:pt x="6107689" y="0"/>
                    <a:pt x="6107689" y="0"/>
                  </a:cubicBezTo>
                  <a:cubicBezTo>
                    <a:pt x="6362976" y="0"/>
                    <a:pt x="6554037" y="101068"/>
                    <a:pt x="6547606" y="303615"/>
                  </a:cubicBezTo>
                  <a:cubicBezTo>
                    <a:pt x="6547606" y="303615"/>
                    <a:pt x="6545972" y="802156"/>
                    <a:pt x="6553140" y="989051"/>
                  </a:cubicBezTo>
                  <a:cubicBezTo>
                    <a:pt x="6560308" y="1266852"/>
                    <a:pt x="6522206" y="1599922"/>
                    <a:pt x="6522206" y="1599922"/>
                  </a:cubicBezTo>
                  <a:close/>
                </a:path>
              </a:pathLst>
            </a:custGeom>
            <a:solidFill>
              <a:srgbClr val="C48731"/>
            </a:solidFill>
          </p:spPr>
        </p:sp>
      </p:grpSp>
      <p:grpSp>
        <p:nvGrpSpPr>
          <p:cNvPr id="15" name="Group 15"/>
          <p:cNvGrpSpPr/>
          <p:nvPr/>
        </p:nvGrpSpPr>
        <p:grpSpPr>
          <a:xfrm>
            <a:off x="8626119" y="1886728"/>
            <a:ext cx="2881407" cy="967409"/>
            <a:chOff x="0" y="0"/>
            <a:chExt cx="6554037" cy="2200466"/>
          </a:xfrm>
        </p:grpSpPr>
        <p:sp>
          <p:nvSpPr>
            <p:cNvPr id="16" name="Freeform 16"/>
            <p:cNvSpPr/>
            <p:nvPr/>
          </p:nvSpPr>
          <p:spPr>
            <a:xfrm>
              <a:off x="-1" y="0"/>
              <a:ext cx="6560308" cy="2205094"/>
            </a:xfrm>
            <a:custGeom>
              <a:avLst/>
              <a:gdLst/>
              <a:ahLst/>
              <a:cxnLst/>
              <a:rect l="l" t="t" r="r" b="b"/>
              <a:pathLst>
                <a:path w="6560308" h="2205094">
                  <a:moveTo>
                    <a:pt x="6522206" y="1599922"/>
                  </a:moveTo>
                  <a:cubicBezTo>
                    <a:pt x="6519779" y="1779946"/>
                    <a:pt x="6346664" y="1913600"/>
                    <a:pt x="6145788" y="1913600"/>
                  </a:cubicBezTo>
                  <a:cubicBezTo>
                    <a:pt x="6145788" y="1913600"/>
                    <a:pt x="5951809" y="1903630"/>
                    <a:pt x="5655401" y="1917074"/>
                  </a:cubicBezTo>
                  <a:cubicBezTo>
                    <a:pt x="5468226" y="1925564"/>
                    <a:pt x="1622193" y="1928691"/>
                    <a:pt x="908799" y="1929844"/>
                  </a:cubicBezTo>
                  <a:lnTo>
                    <a:pt x="940817" y="2182642"/>
                  </a:lnTo>
                  <a:cubicBezTo>
                    <a:pt x="942220" y="2195989"/>
                    <a:pt x="927684" y="2205094"/>
                    <a:pt x="916302" y="2197981"/>
                  </a:cubicBezTo>
                  <a:cubicBezTo>
                    <a:pt x="864324" y="2165495"/>
                    <a:pt x="793268" y="2124128"/>
                    <a:pt x="653873" y="2036681"/>
                  </a:cubicBezTo>
                  <a:cubicBezTo>
                    <a:pt x="595960" y="2000350"/>
                    <a:pt x="543807" y="1961466"/>
                    <a:pt x="504750" y="1930469"/>
                  </a:cubicBezTo>
                  <a:cubicBezTo>
                    <a:pt x="439719" y="1930517"/>
                    <a:pt x="401817" y="1930517"/>
                    <a:pt x="401817" y="1930517"/>
                  </a:cubicBezTo>
                  <a:cubicBezTo>
                    <a:pt x="200942" y="1930517"/>
                    <a:pt x="26610" y="1833249"/>
                    <a:pt x="25400" y="1673137"/>
                  </a:cubicBezTo>
                  <a:cubicBezTo>
                    <a:pt x="25400" y="1673137"/>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4813467" y="12700"/>
                    <a:pt x="6107689" y="0"/>
                    <a:pt x="6107689" y="0"/>
                  </a:cubicBezTo>
                  <a:cubicBezTo>
                    <a:pt x="6362976" y="0"/>
                    <a:pt x="6554037" y="101068"/>
                    <a:pt x="6547606" y="303615"/>
                  </a:cubicBezTo>
                  <a:cubicBezTo>
                    <a:pt x="6547606" y="303615"/>
                    <a:pt x="6545972" y="802156"/>
                    <a:pt x="6553140" y="989051"/>
                  </a:cubicBezTo>
                  <a:cubicBezTo>
                    <a:pt x="6560308" y="1266852"/>
                    <a:pt x="6522206" y="1599922"/>
                    <a:pt x="6522206" y="1599922"/>
                  </a:cubicBezTo>
                  <a:close/>
                </a:path>
              </a:pathLst>
            </a:custGeom>
            <a:solidFill>
              <a:srgbClr val="C48731"/>
            </a:solidFill>
          </p:spPr>
        </p:sp>
      </p:grpSp>
      <p:grpSp>
        <p:nvGrpSpPr>
          <p:cNvPr id="17" name="Group 17"/>
          <p:cNvGrpSpPr/>
          <p:nvPr/>
        </p:nvGrpSpPr>
        <p:grpSpPr>
          <a:xfrm>
            <a:off x="4655297" y="4198166"/>
            <a:ext cx="2881407" cy="1974034"/>
            <a:chOff x="0" y="0"/>
            <a:chExt cx="4118910" cy="2821840"/>
          </a:xfrm>
        </p:grpSpPr>
        <p:sp>
          <p:nvSpPr>
            <p:cNvPr id="18" name="Freeform 18"/>
            <p:cNvSpPr/>
            <p:nvPr/>
          </p:nvSpPr>
          <p:spPr>
            <a:xfrm>
              <a:off x="0" y="0"/>
              <a:ext cx="4118911" cy="2821840"/>
            </a:xfrm>
            <a:custGeom>
              <a:avLst/>
              <a:gdLst/>
              <a:ahLst/>
              <a:cxnLst/>
              <a:rect l="l" t="t" r="r" b="b"/>
              <a:pathLst>
                <a:path w="4118911" h="2821840">
                  <a:moveTo>
                    <a:pt x="3994450" y="2821840"/>
                  </a:moveTo>
                  <a:lnTo>
                    <a:pt x="124460" y="2821840"/>
                  </a:lnTo>
                  <a:cubicBezTo>
                    <a:pt x="55880" y="2821840"/>
                    <a:pt x="0" y="2765960"/>
                    <a:pt x="0" y="2697380"/>
                  </a:cubicBezTo>
                  <a:lnTo>
                    <a:pt x="0" y="124460"/>
                  </a:lnTo>
                  <a:cubicBezTo>
                    <a:pt x="0" y="55880"/>
                    <a:pt x="55880" y="0"/>
                    <a:pt x="124460" y="0"/>
                  </a:cubicBezTo>
                  <a:lnTo>
                    <a:pt x="3994450" y="0"/>
                  </a:lnTo>
                  <a:cubicBezTo>
                    <a:pt x="4063030" y="0"/>
                    <a:pt x="4118911" y="55880"/>
                    <a:pt x="4118911" y="124460"/>
                  </a:cubicBezTo>
                  <a:lnTo>
                    <a:pt x="4118911" y="2697380"/>
                  </a:lnTo>
                  <a:cubicBezTo>
                    <a:pt x="4118911" y="2765960"/>
                    <a:pt x="4063030" y="2821840"/>
                    <a:pt x="3994450" y="2821840"/>
                  </a:cubicBezTo>
                  <a:close/>
                </a:path>
              </a:pathLst>
            </a:custGeom>
            <a:solidFill>
              <a:srgbClr val="FFFFFF">
                <a:alpha val="89804"/>
              </a:srgbClr>
            </a:solidFill>
          </p:spPr>
        </p:sp>
      </p:grpSp>
      <p:grpSp>
        <p:nvGrpSpPr>
          <p:cNvPr id="19" name="Group 19"/>
          <p:cNvGrpSpPr/>
          <p:nvPr/>
        </p:nvGrpSpPr>
        <p:grpSpPr>
          <a:xfrm>
            <a:off x="4745441" y="3247838"/>
            <a:ext cx="2701118" cy="2834035"/>
            <a:chOff x="0" y="0"/>
            <a:chExt cx="5402237" cy="5668070"/>
          </a:xfrm>
        </p:grpSpPr>
        <p:pic>
          <p:nvPicPr>
            <p:cNvPr id="20" name="Picture 20"/>
            <p:cNvPicPr>
              <a:picLocks noChangeAspect="1"/>
            </p:cNvPicPr>
            <p:nvPr/>
          </p:nvPicPr>
          <p:blipFill>
            <a:blip r:embed="rId10"/>
            <a:srcRect l="18230" r="18230"/>
            <a:stretch>
              <a:fillRect/>
            </a:stretch>
          </p:blipFill>
          <p:spPr>
            <a:xfrm>
              <a:off x="0" y="0"/>
              <a:ext cx="5402237" cy="5668070"/>
            </a:xfrm>
            <a:prstGeom prst="rect">
              <a:avLst/>
            </a:prstGeom>
          </p:spPr>
        </p:pic>
      </p:grpSp>
      <p:grpSp>
        <p:nvGrpSpPr>
          <p:cNvPr id="21" name="Group 21"/>
          <p:cNvGrpSpPr/>
          <p:nvPr/>
        </p:nvGrpSpPr>
        <p:grpSpPr>
          <a:xfrm>
            <a:off x="8626119" y="4198166"/>
            <a:ext cx="2881407" cy="1974034"/>
            <a:chOff x="0" y="0"/>
            <a:chExt cx="4118910" cy="2821840"/>
          </a:xfrm>
        </p:grpSpPr>
        <p:sp>
          <p:nvSpPr>
            <p:cNvPr id="22" name="Freeform 22"/>
            <p:cNvSpPr/>
            <p:nvPr/>
          </p:nvSpPr>
          <p:spPr>
            <a:xfrm>
              <a:off x="0" y="0"/>
              <a:ext cx="4118911" cy="2821840"/>
            </a:xfrm>
            <a:custGeom>
              <a:avLst/>
              <a:gdLst/>
              <a:ahLst/>
              <a:cxnLst/>
              <a:rect l="l" t="t" r="r" b="b"/>
              <a:pathLst>
                <a:path w="4118911" h="2821840">
                  <a:moveTo>
                    <a:pt x="3994450" y="2821840"/>
                  </a:moveTo>
                  <a:lnTo>
                    <a:pt x="124460" y="2821840"/>
                  </a:lnTo>
                  <a:cubicBezTo>
                    <a:pt x="55880" y="2821840"/>
                    <a:pt x="0" y="2765960"/>
                    <a:pt x="0" y="2697380"/>
                  </a:cubicBezTo>
                  <a:lnTo>
                    <a:pt x="0" y="124460"/>
                  </a:lnTo>
                  <a:cubicBezTo>
                    <a:pt x="0" y="55880"/>
                    <a:pt x="55880" y="0"/>
                    <a:pt x="124460" y="0"/>
                  </a:cubicBezTo>
                  <a:lnTo>
                    <a:pt x="3994450" y="0"/>
                  </a:lnTo>
                  <a:cubicBezTo>
                    <a:pt x="4063030" y="0"/>
                    <a:pt x="4118911" y="55880"/>
                    <a:pt x="4118911" y="124460"/>
                  </a:cubicBezTo>
                  <a:lnTo>
                    <a:pt x="4118911" y="2697380"/>
                  </a:lnTo>
                  <a:cubicBezTo>
                    <a:pt x="4118911" y="2765960"/>
                    <a:pt x="4063030" y="2821840"/>
                    <a:pt x="3994450" y="2821840"/>
                  </a:cubicBezTo>
                  <a:close/>
                </a:path>
              </a:pathLst>
            </a:custGeom>
            <a:solidFill>
              <a:srgbClr val="FFFFFF">
                <a:alpha val="89804"/>
              </a:srgbClr>
            </a:solidFill>
          </p:spPr>
        </p:sp>
      </p:grpSp>
      <p:grpSp>
        <p:nvGrpSpPr>
          <p:cNvPr id="23" name="Group 23"/>
          <p:cNvGrpSpPr/>
          <p:nvPr/>
        </p:nvGrpSpPr>
        <p:grpSpPr>
          <a:xfrm>
            <a:off x="8716263" y="3247838"/>
            <a:ext cx="2701118" cy="2834035"/>
            <a:chOff x="0" y="0"/>
            <a:chExt cx="5402237" cy="5668070"/>
          </a:xfrm>
        </p:grpSpPr>
        <p:pic>
          <p:nvPicPr>
            <p:cNvPr id="24" name="Picture 24"/>
            <p:cNvPicPr>
              <a:picLocks noChangeAspect="1"/>
            </p:cNvPicPr>
            <p:nvPr/>
          </p:nvPicPr>
          <p:blipFill>
            <a:blip r:embed="rId11"/>
            <a:srcRect l="17895" r="17895"/>
            <a:stretch>
              <a:fillRect/>
            </a:stretch>
          </p:blipFill>
          <p:spPr>
            <a:xfrm>
              <a:off x="0" y="0"/>
              <a:ext cx="5402237" cy="5668070"/>
            </a:xfrm>
            <a:prstGeom prst="rect">
              <a:avLst/>
            </a:prstGeom>
          </p:spPr>
        </p:pic>
      </p:grpSp>
      <p:sp>
        <p:nvSpPr>
          <p:cNvPr id="25" name="TextBox 25"/>
          <p:cNvSpPr txBox="1"/>
          <p:nvPr/>
        </p:nvSpPr>
        <p:spPr>
          <a:xfrm>
            <a:off x="775945" y="678392"/>
            <a:ext cx="10354327" cy="756617"/>
          </a:xfrm>
          <a:prstGeom prst="rect">
            <a:avLst/>
          </a:prstGeom>
        </p:spPr>
        <p:txBody>
          <a:bodyPr lIns="0" tIns="0" rIns="0" bIns="0" rtlCol="0" anchor="t">
            <a:spAutoFit/>
          </a:bodyPr>
          <a:lstStyle/>
          <a:p>
            <a:pPr algn="ctr">
              <a:lnSpc>
                <a:spcPts val="5867"/>
              </a:lnSpc>
            </a:pPr>
            <a:r>
              <a:rPr lang="en-US" sz="5334" spc="133">
                <a:solidFill>
                  <a:srgbClr val="62441B"/>
                </a:solidFill>
                <a:latin typeface="Hatton"/>
              </a:rPr>
              <a:t>BUSTING MISCONCEPTION !</a:t>
            </a:r>
          </a:p>
        </p:txBody>
      </p:sp>
      <p:sp>
        <p:nvSpPr>
          <p:cNvPr id="26" name="TextBox 26"/>
          <p:cNvSpPr txBox="1"/>
          <p:nvPr/>
        </p:nvSpPr>
        <p:spPr>
          <a:xfrm>
            <a:off x="864844" y="2160883"/>
            <a:ext cx="2523318" cy="307777"/>
          </a:xfrm>
          <a:prstGeom prst="rect">
            <a:avLst/>
          </a:prstGeom>
        </p:spPr>
        <p:txBody>
          <a:bodyPr lIns="0" tIns="0" rIns="0" bIns="0" rtlCol="0" anchor="t">
            <a:spAutoFit/>
          </a:bodyPr>
          <a:lstStyle/>
          <a:p>
            <a:pPr algn="ctr">
              <a:lnSpc>
                <a:spcPts val="2400"/>
              </a:lnSpc>
            </a:pPr>
            <a:r>
              <a:rPr lang="en-US" sz="2000">
                <a:solidFill>
                  <a:srgbClr val="FFFFFF"/>
                </a:solidFill>
                <a:latin typeface="Nunito Sans Bold"/>
              </a:rPr>
              <a:t>FANCY DIETS</a:t>
            </a:r>
          </a:p>
        </p:txBody>
      </p:sp>
      <p:sp>
        <p:nvSpPr>
          <p:cNvPr id="27" name="TextBox 27"/>
          <p:cNvSpPr txBox="1"/>
          <p:nvPr/>
        </p:nvSpPr>
        <p:spPr>
          <a:xfrm>
            <a:off x="5044568" y="2160883"/>
            <a:ext cx="2102866" cy="307777"/>
          </a:xfrm>
          <a:prstGeom prst="rect">
            <a:avLst/>
          </a:prstGeom>
        </p:spPr>
        <p:txBody>
          <a:bodyPr lIns="0" tIns="0" rIns="0" bIns="0" rtlCol="0" anchor="t">
            <a:spAutoFit/>
          </a:bodyPr>
          <a:lstStyle/>
          <a:p>
            <a:pPr algn="ctr">
              <a:lnSpc>
                <a:spcPts val="2400"/>
              </a:lnSpc>
            </a:pPr>
            <a:r>
              <a:rPr lang="en-US" sz="2000">
                <a:solidFill>
                  <a:srgbClr val="FFFFFF"/>
                </a:solidFill>
                <a:latin typeface="Nunito Sans Bold"/>
              </a:rPr>
              <a:t>GYMS</a:t>
            </a:r>
          </a:p>
        </p:txBody>
      </p:sp>
      <p:sp>
        <p:nvSpPr>
          <p:cNvPr id="28" name="TextBox 28"/>
          <p:cNvSpPr txBox="1"/>
          <p:nvPr/>
        </p:nvSpPr>
        <p:spPr>
          <a:xfrm>
            <a:off x="8824890" y="2160883"/>
            <a:ext cx="2483866" cy="307777"/>
          </a:xfrm>
          <a:prstGeom prst="rect">
            <a:avLst/>
          </a:prstGeom>
        </p:spPr>
        <p:txBody>
          <a:bodyPr lIns="0" tIns="0" rIns="0" bIns="0" rtlCol="0" anchor="t">
            <a:spAutoFit/>
          </a:bodyPr>
          <a:lstStyle/>
          <a:p>
            <a:pPr algn="ctr">
              <a:lnSpc>
                <a:spcPts val="2400"/>
              </a:lnSpc>
            </a:pPr>
            <a:r>
              <a:rPr lang="en-US" sz="2000">
                <a:solidFill>
                  <a:srgbClr val="FFFFFF"/>
                </a:solidFill>
                <a:latin typeface="Nunito Sans Bold"/>
              </a:rPr>
              <a:t>EXPENSIVE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Freeform 2"/>
          <p:cNvSpPr/>
          <p:nvPr/>
        </p:nvSpPr>
        <p:spPr>
          <a:xfrm rot="1688830">
            <a:off x="8114496" y="-3785805"/>
            <a:ext cx="6139265" cy="6240676"/>
          </a:xfrm>
          <a:custGeom>
            <a:avLst/>
            <a:gdLst/>
            <a:ahLst/>
            <a:cxnLst/>
            <a:rect l="l" t="t" r="r" b="b"/>
            <a:pathLst>
              <a:path w="9208897" h="9361014">
                <a:moveTo>
                  <a:pt x="0" y="0"/>
                </a:moveTo>
                <a:lnTo>
                  <a:pt x="9208898" y="0"/>
                </a:lnTo>
                <a:lnTo>
                  <a:pt x="9208898" y="9361014"/>
                </a:lnTo>
                <a:lnTo>
                  <a:pt x="0" y="9361014"/>
                </a:lnTo>
                <a:lnTo>
                  <a:pt x="0" y="0"/>
                </a:lnTo>
                <a:close/>
              </a:path>
            </a:pathLst>
          </a:custGeom>
          <a:blipFill>
            <a:blip r:embed="rId2">
              <a:alphaModFix amt="15000"/>
              <a:extLst>
                <a:ext uri="{96DAC541-7B7A-43D3-8B79-37D633B846F1}">
                  <asvg:svgBlip xmlns:asvg="http://schemas.microsoft.com/office/drawing/2016/SVG/main" r:embed="rId3"/>
                </a:ext>
              </a:extLst>
            </a:blip>
            <a:stretch>
              <a:fillRect/>
            </a:stretch>
          </a:blipFill>
        </p:spPr>
      </p:sp>
      <p:sp>
        <p:nvSpPr>
          <p:cNvPr id="3" name="Freeform 3"/>
          <p:cNvSpPr/>
          <p:nvPr/>
        </p:nvSpPr>
        <p:spPr>
          <a:xfrm rot="-8220857">
            <a:off x="-2180272" y="-4169842"/>
            <a:ext cx="7007729" cy="8317779"/>
          </a:xfrm>
          <a:custGeom>
            <a:avLst/>
            <a:gdLst/>
            <a:ahLst/>
            <a:cxnLst/>
            <a:rect l="l" t="t" r="r" b="b"/>
            <a:pathLst>
              <a:path w="10511593" h="12476668">
                <a:moveTo>
                  <a:pt x="0" y="0"/>
                </a:moveTo>
                <a:lnTo>
                  <a:pt x="10511593" y="0"/>
                </a:lnTo>
                <a:lnTo>
                  <a:pt x="10511593" y="12476669"/>
                </a:lnTo>
                <a:lnTo>
                  <a:pt x="0" y="12476669"/>
                </a:lnTo>
                <a:lnTo>
                  <a:pt x="0" y="0"/>
                </a:lnTo>
                <a:close/>
              </a:path>
            </a:pathLst>
          </a:custGeom>
          <a:blipFill>
            <a:blip r:embed="rId4">
              <a:alphaModFix amt="9999"/>
            </a:blip>
            <a:stretch>
              <a:fillRect/>
            </a:stretch>
          </a:blipFill>
        </p:spPr>
      </p:sp>
      <p:sp>
        <p:nvSpPr>
          <p:cNvPr id="4" name="Freeform 4"/>
          <p:cNvSpPr/>
          <p:nvPr/>
        </p:nvSpPr>
        <p:spPr>
          <a:xfrm rot="-9368921">
            <a:off x="3415790" y="5216062"/>
            <a:ext cx="6188117" cy="4880877"/>
          </a:xfrm>
          <a:custGeom>
            <a:avLst/>
            <a:gdLst/>
            <a:ahLst/>
            <a:cxnLst/>
            <a:rect l="l" t="t" r="r" b="b"/>
            <a:pathLst>
              <a:path w="9282176" h="7321316">
                <a:moveTo>
                  <a:pt x="0" y="0"/>
                </a:moveTo>
                <a:lnTo>
                  <a:pt x="9282176" y="0"/>
                </a:lnTo>
                <a:lnTo>
                  <a:pt x="9282176" y="7321316"/>
                </a:lnTo>
                <a:lnTo>
                  <a:pt x="0" y="7321316"/>
                </a:lnTo>
                <a:lnTo>
                  <a:pt x="0" y="0"/>
                </a:lnTo>
                <a:close/>
              </a:path>
            </a:pathLst>
          </a:custGeom>
          <a:blipFill>
            <a:blip r:embed="rId5">
              <a:alphaModFix amt="12000"/>
              <a:extLst>
                <a:ext uri="{96DAC541-7B7A-43D3-8B79-37D633B846F1}">
                  <asvg:svgBlip xmlns:asvg="http://schemas.microsoft.com/office/drawing/2016/SVG/main" r:embed="rId6"/>
                </a:ext>
              </a:extLst>
            </a:blip>
            <a:stretch>
              <a:fillRect/>
            </a:stretch>
          </a:blipFill>
        </p:spPr>
      </p:sp>
      <p:sp>
        <p:nvSpPr>
          <p:cNvPr id="5" name="Freeform 5"/>
          <p:cNvSpPr/>
          <p:nvPr/>
        </p:nvSpPr>
        <p:spPr>
          <a:xfrm rot="-3420689">
            <a:off x="-1840357" y="2203875"/>
            <a:ext cx="2664715" cy="2876885"/>
          </a:xfrm>
          <a:custGeom>
            <a:avLst/>
            <a:gdLst/>
            <a:ahLst/>
            <a:cxnLst/>
            <a:rect l="l" t="t" r="r" b="b"/>
            <a:pathLst>
              <a:path w="3997072" h="4315327">
                <a:moveTo>
                  <a:pt x="0" y="0"/>
                </a:moveTo>
                <a:lnTo>
                  <a:pt x="3997072" y="0"/>
                </a:lnTo>
                <a:lnTo>
                  <a:pt x="3997072" y="4315328"/>
                </a:lnTo>
                <a:lnTo>
                  <a:pt x="0" y="4315328"/>
                </a:lnTo>
                <a:lnTo>
                  <a:pt x="0" y="0"/>
                </a:lnTo>
                <a:close/>
              </a:path>
            </a:pathLst>
          </a:custGeom>
          <a:blipFill>
            <a:blip r:embed="rId7">
              <a:alphaModFix amt="50000"/>
            </a:blip>
            <a:stretch>
              <a:fillRect/>
            </a:stretch>
          </a:blipFill>
        </p:spPr>
      </p:sp>
      <p:sp>
        <p:nvSpPr>
          <p:cNvPr id="6" name="Freeform 6"/>
          <p:cNvSpPr/>
          <p:nvPr/>
        </p:nvSpPr>
        <p:spPr>
          <a:xfrm>
            <a:off x="10801658" y="658222"/>
            <a:ext cx="155695" cy="147485"/>
          </a:xfrm>
          <a:custGeom>
            <a:avLst/>
            <a:gdLst/>
            <a:ahLst/>
            <a:cxnLst/>
            <a:rect l="l" t="t" r="r" b="b"/>
            <a:pathLst>
              <a:path w="233542" h="221228">
                <a:moveTo>
                  <a:pt x="0" y="0"/>
                </a:moveTo>
                <a:lnTo>
                  <a:pt x="233542" y="0"/>
                </a:lnTo>
                <a:lnTo>
                  <a:pt x="233542" y="221227"/>
                </a:lnTo>
                <a:lnTo>
                  <a:pt x="0" y="2212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0375007" y="435953"/>
            <a:ext cx="213325" cy="202077"/>
          </a:xfrm>
          <a:custGeom>
            <a:avLst/>
            <a:gdLst/>
            <a:ahLst/>
            <a:cxnLst/>
            <a:rect l="l" t="t" r="r" b="b"/>
            <a:pathLst>
              <a:path w="319988" h="303116">
                <a:moveTo>
                  <a:pt x="0" y="0"/>
                </a:moveTo>
                <a:lnTo>
                  <a:pt x="319988" y="0"/>
                </a:lnTo>
                <a:lnTo>
                  <a:pt x="319988" y="303116"/>
                </a:lnTo>
                <a:lnTo>
                  <a:pt x="0" y="3031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802350" y="861617"/>
            <a:ext cx="261909" cy="248099"/>
          </a:xfrm>
          <a:custGeom>
            <a:avLst/>
            <a:gdLst/>
            <a:ahLst/>
            <a:cxnLst/>
            <a:rect l="l" t="t" r="r" b="b"/>
            <a:pathLst>
              <a:path w="392863" h="372148">
                <a:moveTo>
                  <a:pt x="0" y="0"/>
                </a:moveTo>
                <a:lnTo>
                  <a:pt x="392862" y="0"/>
                </a:lnTo>
                <a:lnTo>
                  <a:pt x="392862" y="372148"/>
                </a:lnTo>
                <a:lnTo>
                  <a:pt x="0" y="372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3558539">
            <a:off x="10686502" y="6238676"/>
            <a:ext cx="230313" cy="218169"/>
          </a:xfrm>
          <a:custGeom>
            <a:avLst/>
            <a:gdLst/>
            <a:ahLst/>
            <a:cxnLst/>
            <a:rect l="l" t="t" r="r" b="b"/>
            <a:pathLst>
              <a:path w="345469" h="327253">
                <a:moveTo>
                  <a:pt x="0" y="0"/>
                </a:moveTo>
                <a:lnTo>
                  <a:pt x="345468" y="0"/>
                </a:lnTo>
                <a:lnTo>
                  <a:pt x="345468" y="327253"/>
                </a:lnTo>
                <a:lnTo>
                  <a:pt x="0" y="3272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3558539">
            <a:off x="5146825" y="3740716"/>
            <a:ext cx="122659" cy="116191"/>
          </a:xfrm>
          <a:custGeom>
            <a:avLst/>
            <a:gdLst/>
            <a:ahLst/>
            <a:cxnLst/>
            <a:rect l="l" t="t" r="r" b="b"/>
            <a:pathLst>
              <a:path w="183988" h="174286">
                <a:moveTo>
                  <a:pt x="0" y="0"/>
                </a:moveTo>
                <a:lnTo>
                  <a:pt x="183988" y="0"/>
                </a:lnTo>
                <a:lnTo>
                  <a:pt x="183988" y="174286"/>
                </a:lnTo>
                <a:lnTo>
                  <a:pt x="0" y="1742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6064258" y="6254365"/>
            <a:ext cx="261909" cy="248099"/>
          </a:xfrm>
          <a:custGeom>
            <a:avLst/>
            <a:gdLst/>
            <a:ahLst/>
            <a:cxnLst/>
            <a:rect l="l" t="t" r="r" b="b"/>
            <a:pathLst>
              <a:path w="392863" h="372148">
                <a:moveTo>
                  <a:pt x="0" y="0"/>
                </a:moveTo>
                <a:lnTo>
                  <a:pt x="392863" y="0"/>
                </a:lnTo>
                <a:lnTo>
                  <a:pt x="392863" y="372148"/>
                </a:lnTo>
                <a:lnTo>
                  <a:pt x="0" y="372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7022097" y="2128898"/>
            <a:ext cx="2781843" cy="2604817"/>
          </a:xfrm>
          <a:custGeom>
            <a:avLst/>
            <a:gdLst/>
            <a:ahLst/>
            <a:cxnLst/>
            <a:rect l="l" t="t" r="r" b="b"/>
            <a:pathLst>
              <a:path w="4172765" h="3907226">
                <a:moveTo>
                  <a:pt x="0" y="0"/>
                </a:moveTo>
                <a:lnTo>
                  <a:pt x="4172765" y="0"/>
                </a:lnTo>
                <a:lnTo>
                  <a:pt x="4172765" y="3907226"/>
                </a:lnTo>
                <a:lnTo>
                  <a:pt x="0" y="39072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7167776" y="3137952"/>
            <a:ext cx="2586259" cy="491866"/>
          </a:xfrm>
          <a:prstGeom prst="rect">
            <a:avLst/>
          </a:prstGeom>
        </p:spPr>
        <p:txBody>
          <a:bodyPr lIns="0" tIns="0" rIns="0" bIns="0" rtlCol="0" anchor="t">
            <a:spAutoFit/>
          </a:bodyPr>
          <a:lstStyle/>
          <a:p>
            <a:pPr algn="ctr">
              <a:lnSpc>
                <a:spcPts val="4214"/>
              </a:lnSpc>
              <a:spcBef>
                <a:spcPct val="0"/>
              </a:spcBef>
            </a:pPr>
            <a:r>
              <a:rPr lang="en-US" sz="3009" spc="231">
                <a:solidFill>
                  <a:srgbClr val="474242"/>
                </a:solidFill>
                <a:latin typeface="Hatton"/>
              </a:rPr>
              <a:t>WELLNESS</a:t>
            </a:r>
          </a:p>
        </p:txBody>
      </p:sp>
      <p:sp>
        <p:nvSpPr>
          <p:cNvPr id="14" name="Freeform 14"/>
          <p:cNvSpPr/>
          <p:nvPr/>
        </p:nvSpPr>
        <p:spPr>
          <a:xfrm>
            <a:off x="6462717" y="420206"/>
            <a:ext cx="1876415" cy="1757006"/>
          </a:xfrm>
          <a:custGeom>
            <a:avLst/>
            <a:gdLst/>
            <a:ahLst/>
            <a:cxnLst/>
            <a:rect l="l" t="t" r="r" b="b"/>
            <a:pathLst>
              <a:path w="2814622" h="2635509">
                <a:moveTo>
                  <a:pt x="0" y="0"/>
                </a:moveTo>
                <a:lnTo>
                  <a:pt x="2814622" y="0"/>
                </a:lnTo>
                <a:lnTo>
                  <a:pt x="2814622" y="2635510"/>
                </a:lnTo>
                <a:lnTo>
                  <a:pt x="0" y="26355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7050822" y="758142"/>
            <a:ext cx="712218" cy="712218"/>
          </a:xfrm>
          <a:custGeom>
            <a:avLst/>
            <a:gdLst/>
            <a:ahLst/>
            <a:cxnLst/>
            <a:rect l="l" t="t" r="r" b="b"/>
            <a:pathLst>
              <a:path w="1068327" h="1068327">
                <a:moveTo>
                  <a:pt x="0" y="0"/>
                </a:moveTo>
                <a:lnTo>
                  <a:pt x="1068327" y="0"/>
                </a:lnTo>
                <a:lnTo>
                  <a:pt x="1068327" y="1068327"/>
                </a:lnTo>
                <a:lnTo>
                  <a:pt x="0" y="10683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TextBox 16"/>
          <p:cNvSpPr txBox="1"/>
          <p:nvPr/>
        </p:nvSpPr>
        <p:spPr>
          <a:xfrm>
            <a:off x="6346587" y="1542428"/>
            <a:ext cx="2089561" cy="384721"/>
          </a:xfrm>
          <a:prstGeom prst="rect">
            <a:avLst/>
          </a:prstGeom>
        </p:spPr>
        <p:txBody>
          <a:bodyPr lIns="0" tIns="0" rIns="0" bIns="0" rtlCol="0" anchor="t">
            <a:spAutoFit/>
          </a:bodyPr>
          <a:lstStyle/>
          <a:p>
            <a:pPr algn="ctr">
              <a:lnSpc>
                <a:spcPts val="3046"/>
              </a:lnSpc>
              <a:spcBef>
                <a:spcPct val="0"/>
              </a:spcBef>
            </a:pPr>
            <a:r>
              <a:rPr lang="en-US" sz="2539">
                <a:solidFill>
                  <a:srgbClr val="3D3D3D"/>
                </a:solidFill>
                <a:latin typeface="Barlow Condensed"/>
              </a:rPr>
              <a:t>Emotional</a:t>
            </a:r>
          </a:p>
        </p:txBody>
      </p:sp>
      <p:sp>
        <p:nvSpPr>
          <p:cNvPr id="17" name="Freeform 17"/>
          <p:cNvSpPr/>
          <p:nvPr/>
        </p:nvSpPr>
        <p:spPr>
          <a:xfrm>
            <a:off x="8436148" y="325600"/>
            <a:ext cx="1938859" cy="1815477"/>
          </a:xfrm>
          <a:custGeom>
            <a:avLst/>
            <a:gdLst/>
            <a:ahLst/>
            <a:cxnLst/>
            <a:rect l="l" t="t" r="r" b="b"/>
            <a:pathLst>
              <a:path w="2908288" h="2723215">
                <a:moveTo>
                  <a:pt x="0" y="0"/>
                </a:moveTo>
                <a:lnTo>
                  <a:pt x="2908288" y="0"/>
                </a:lnTo>
                <a:lnTo>
                  <a:pt x="2908288" y="2723215"/>
                </a:lnTo>
                <a:lnTo>
                  <a:pt x="0" y="27232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Freeform 18"/>
          <p:cNvSpPr/>
          <p:nvPr/>
        </p:nvSpPr>
        <p:spPr>
          <a:xfrm>
            <a:off x="8991965" y="664102"/>
            <a:ext cx="651691" cy="622365"/>
          </a:xfrm>
          <a:custGeom>
            <a:avLst/>
            <a:gdLst/>
            <a:ahLst/>
            <a:cxnLst/>
            <a:rect l="l" t="t" r="r" b="b"/>
            <a:pathLst>
              <a:path w="977537" h="933548">
                <a:moveTo>
                  <a:pt x="0" y="0"/>
                </a:moveTo>
                <a:lnTo>
                  <a:pt x="977537" y="0"/>
                </a:lnTo>
                <a:lnTo>
                  <a:pt x="977537" y="933548"/>
                </a:lnTo>
                <a:lnTo>
                  <a:pt x="0" y="9335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9"/>
          <p:cNvSpPr txBox="1"/>
          <p:nvPr/>
        </p:nvSpPr>
        <p:spPr>
          <a:xfrm>
            <a:off x="8436148" y="1377741"/>
            <a:ext cx="1856766" cy="363946"/>
          </a:xfrm>
          <a:prstGeom prst="rect">
            <a:avLst/>
          </a:prstGeom>
        </p:spPr>
        <p:txBody>
          <a:bodyPr lIns="0" tIns="0" rIns="0" bIns="0" rtlCol="0" anchor="t">
            <a:spAutoFit/>
          </a:bodyPr>
          <a:lstStyle/>
          <a:p>
            <a:pPr algn="ctr">
              <a:lnSpc>
                <a:spcPts val="3077"/>
              </a:lnSpc>
              <a:spcBef>
                <a:spcPct val="0"/>
              </a:spcBef>
            </a:pPr>
            <a:r>
              <a:rPr lang="en-US" sz="2564">
                <a:solidFill>
                  <a:srgbClr val="3D3D3D"/>
                </a:solidFill>
                <a:latin typeface="Barlow Condensed"/>
              </a:rPr>
              <a:t>Ecological</a:t>
            </a:r>
          </a:p>
        </p:txBody>
      </p:sp>
      <p:sp>
        <p:nvSpPr>
          <p:cNvPr id="20" name="Freeform 20"/>
          <p:cNvSpPr/>
          <p:nvPr/>
        </p:nvSpPr>
        <p:spPr>
          <a:xfrm>
            <a:off x="9868823" y="1585644"/>
            <a:ext cx="1848925" cy="1731267"/>
          </a:xfrm>
          <a:custGeom>
            <a:avLst/>
            <a:gdLst/>
            <a:ahLst/>
            <a:cxnLst/>
            <a:rect l="l" t="t" r="r" b="b"/>
            <a:pathLst>
              <a:path w="2773388" h="2596900">
                <a:moveTo>
                  <a:pt x="0" y="0"/>
                </a:moveTo>
                <a:lnTo>
                  <a:pt x="2773388" y="0"/>
                </a:lnTo>
                <a:lnTo>
                  <a:pt x="2773388" y="2596900"/>
                </a:lnTo>
                <a:lnTo>
                  <a:pt x="0" y="25969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1" name="Freeform 21"/>
          <p:cNvSpPr/>
          <p:nvPr/>
        </p:nvSpPr>
        <p:spPr>
          <a:xfrm>
            <a:off x="10462791" y="1836462"/>
            <a:ext cx="720039" cy="690337"/>
          </a:xfrm>
          <a:custGeom>
            <a:avLst/>
            <a:gdLst/>
            <a:ahLst/>
            <a:cxnLst/>
            <a:rect l="l" t="t" r="r" b="b"/>
            <a:pathLst>
              <a:path w="1080059" h="1035506">
                <a:moveTo>
                  <a:pt x="0" y="0"/>
                </a:moveTo>
                <a:lnTo>
                  <a:pt x="1080059" y="0"/>
                </a:lnTo>
                <a:lnTo>
                  <a:pt x="1080059" y="1035506"/>
                </a:lnTo>
                <a:lnTo>
                  <a:pt x="0" y="10355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2" name="TextBox 22"/>
          <p:cNvSpPr txBox="1"/>
          <p:nvPr/>
        </p:nvSpPr>
        <p:spPr>
          <a:xfrm>
            <a:off x="9745976" y="2652758"/>
            <a:ext cx="2062559" cy="364010"/>
          </a:xfrm>
          <a:prstGeom prst="rect">
            <a:avLst/>
          </a:prstGeom>
        </p:spPr>
        <p:txBody>
          <a:bodyPr lIns="0" tIns="0" rIns="0" bIns="0" rtlCol="0" anchor="t">
            <a:spAutoFit/>
          </a:bodyPr>
          <a:lstStyle/>
          <a:p>
            <a:pPr algn="ctr">
              <a:lnSpc>
                <a:spcPts val="3081"/>
              </a:lnSpc>
              <a:spcBef>
                <a:spcPct val="0"/>
              </a:spcBef>
            </a:pPr>
            <a:r>
              <a:rPr lang="en-US" sz="2567">
                <a:solidFill>
                  <a:srgbClr val="3D3D3D"/>
                </a:solidFill>
                <a:latin typeface="Barlow Condensed"/>
              </a:rPr>
              <a:t>Financial</a:t>
            </a:r>
          </a:p>
        </p:txBody>
      </p:sp>
      <p:sp>
        <p:nvSpPr>
          <p:cNvPr id="23" name="Freeform 23"/>
          <p:cNvSpPr/>
          <p:nvPr/>
        </p:nvSpPr>
        <p:spPr>
          <a:xfrm rot="703331">
            <a:off x="9962653" y="3430980"/>
            <a:ext cx="1874024" cy="1754768"/>
          </a:xfrm>
          <a:custGeom>
            <a:avLst/>
            <a:gdLst/>
            <a:ahLst/>
            <a:cxnLst/>
            <a:rect l="l" t="t" r="r" b="b"/>
            <a:pathLst>
              <a:path w="2811036" h="2632152">
                <a:moveTo>
                  <a:pt x="0" y="0"/>
                </a:moveTo>
                <a:lnTo>
                  <a:pt x="2811035" y="0"/>
                </a:lnTo>
                <a:lnTo>
                  <a:pt x="2811035" y="2632151"/>
                </a:lnTo>
                <a:lnTo>
                  <a:pt x="0" y="26321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Freeform 24"/>
          <p:cNvSpPr/>
          <p:nvPr/>
        </p:nvSpPr>
        <p:spPr>
          <a:xfrm>
            <a:off x="10520642" y="3668600"/>
            <a:ext cx="612610" cy="700126"/>
          </a:xfrm>
          <a:custGeom>
            <a:avLst/>
            <a:gdLst/>
            <a:ahLst/>
            <a:cxnLst/>
            <a:rect l="l" t="t" r="r" b="b"/>
            <a:pathLst>
              <a:path w="918915" h="1050189">
                <a:moveTo>
                  <a:pt x="0" y="0"/>
                </a:moveTo>
                <a:lnTo>
                  <a:pt x="918915" y="0"/>
                </a:lnTo>
                <a:lnTo>
                  <a:pt x="918915" y="1050188"/>
                </a:lnTo>
                <a:lnTo>
                  <a:pt x="0" y="1050188"/>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5" name="TextBox 25"/>
          <p:cNvSpPr txBox="1"/>
          <p:nvPr/>
        </p:nvSpPr>
        <p:spPr>
          <a:xfrm>
            <a:off x="9887685" y="4517331"/>
            <a:ext cx="1983640" cy="384721"/>
          </a:xfrm>
          <a:prstGeom prst="rect">
            <a:avLst/>
          </a:prstGeom>
        </p:spPr>
        <p:txBody>
          <a:bodyPr lIns="0" tIns="0" rIns="0" bIns="0" rtlCol="0" anchor="t">
            <a:spAutoFit/>
          </a:bodyPr>
          <a:lstStyle/>
          <a:p>
            <a:pPr algn="ctr">
              <a:lnSpc>
                <a:spcPts val="3035"/>
              </a:lnSpc>
              <a:spcBef>
                <a:spcPct val="0"/>
              </a:spcBef>
            </a:pPr>
            <a:r>
              <a:rPr lang="en-US" sz="2529">
                <a:solidFill>
                  <a:srgbClr val="3D3D3D"/>
                </a:solidFill>
                <a:latin typeface="Barlow Condensed"/>
              </a:rPr>
              <a:t>Intellectual</a:t>
            </a:r>
          </a:p>
        </p:txBody>
      </p:sp>
      <p:sp>
        <p:nvSpPr>
          <p:cNvPr id="26" name="Freeform 26"/>
          <p:cNvSpPr/>
          <p:nvPr/>
        </p:nvSpPr>
        <p:spPr>
          <a:xfrm>
            <a:off x="5126894" y="1762012"/>
            <a:ext cx="1820289" cy="1704453"/>
          </a:xfrm>
          <a:custGeom>
            <a:avLst/>
            <a:gdLst/>
            <a:ahLst/>
            <a:cxnLst/>
            <a:rect l="l" t="t" r="r" b="b"/>
            <a:pathLst>
              <a:path w="2730434" h="2556679">
                <a:moveTo>
                  <a:pt x="0" y="0"/>
                </a:moveTo>
                <a:lnTo>
                  <a:pt x="2730433" y="0"/>
                </a:lnTo>
                <a:lnTo>
                  <a:pt x="2730433" y="2556679"/>
                </a:lnTo>
                <a:lnTo>
                  <a:pt x="0" y="255667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7" name="Freeform 27"/>
          <p:cNvSpPr/>
          <p:nvPr/>
        </p:nvSpPr>
        <p:spPr>
          <a:xfrm>
            <a:off x="5683529" y="1946252"/>
            <a:ext cx="739742" cy="616760"/>
          </a:xfrm>
          <a:custGeom>
            <a:avLst/>
            <a:gdLst/>
            <a:ahLst/>
            <a:cxnLst/>
            <a:rect l="l" t="t" r="r" b="b"/>
            <a:pathLst>
              <a:path w="1109613" h="925140">
                <a:moveTo>
                  <a:pt x="0" y="0"/>
                </a:moveTo>
                <a:lnTo>
                  <a:pt x="1109612" y="0"/>
                </a:lnTo>
                <a:lnTo>
                  <a:pt x="1109612" y="925139"/>
                </a:lnTo>
                <a:lnTo>
                  <a:pt x="0" y="92513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8" name="TextBox 28"/>
          <p:cNvSpPr txBox="1"/>
          <p:nvPr/>
        </p:nvSpPr>
        <p:spPr>
          <a:xfrm>
            <a:off x="5006467" y="2679926"/>
            <a:ext cx="2023831" cy="364267"/>
          </a:xfrm>
          <a:prstGeom prst="rect">
            <a:avLst/>
          </a:prstGeom>
        </p:spPr>
        <p:txBody>
          <a:bodyPr lIns="0" tIns="0" rIns="0" bIns="0" rtlCol="0" anchor="t">
            <a:spAutoFit/>
          </a:bodyPr>
          <a:lstStyle/>
          <a:p>
            <a:pPr algn="ctr">
              <a:lnSpc>
                <a:spcPts val="3093"/>
              </a:lnSpc>
              <a:spcBef>
                <a:spcPct val="0"/>
              </a:spcBef>
            </a:pPr>
            <a:r>
              <a:rPr lang="en-US" sz="2577">
                <a:solidFill>
                  <a:srgbClr val="3D3D3D"/>
                </a:solidFill>
                <a:latin typeface="Barlow Condensed"/>
              </a:rPr>
              <a:t>Spiritual</a:t>
            </a:r>
          </a:p>
        </p:txBody>
      </p:sp>
      <p:sp>
        <p:nvSpPr>
          <p:cNvPr id="29" name="Freeform 29"/>
          <p:cNvSpPr/>
          <p:nvPr/>
        </p:nvSpPr>
        <p:spPr>
          <a:xfrm>
            <a:off x="5126894" y="3527282"/>
            <a:ext cx="1820289" cy="1704453"/>
          </a:xfrm>
          <a:custGeom>
            <a:avLst/>
            <a:gdLst/>
            <a:ahLst/>
            <a:cxnLst/>
            <a:rect l="l" t="t" r="r" b="b"/>
            <a:pathLst>
              <a:path w="2730434" h="2556679">
                <a:moveTo>
                  <a:pt x="0" y="0"/>
                </a:moveTo>
                <a:lnTo>
                  <a:pt x="2730433" y="0"/>
                </a:lnTo>
                <a:lnTo>
                  <a:pt x="2730433" y="2556678"/>
                </a:lnTo>
                <a:lnTo>
                  <a:pt x="0" y="255667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0" name="Freeform 30"/>
          <p:cNvSpPr/>
          <p:nvPr/>
        </p:nvSpPr>
        <p:spPr>
          <a:xfrm>
            <a:off x="5702706" y="3850484"/>
            <a:ext cx="674997" cy="674997"/>
          </a:xfrm>
          <a:custGeom>
            <a:avLst/>
            <a:gdLst/>
            <a:ahLst/>
            <a:cxnLst/>
            <a:rect l="l" t="t" r="r" b="b"/>
            <a:pathLst>
              <a:path w="1012496" h="1012496">
                <a:moveTo>
                  <a:pt x="0" y="0"/>
                </a:moveTo>
                <a:lnTo>
                  <a:pt x="1012496" y="0"/>
                </a:lnTo>
                <a:lnTo>
                  <a:pt x="1012496" y="1012495"/>
                </a:lnTo>
                <a:lnTo>
                  <a:pt x="0" y="101249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1" name="TextBox 31"/>
          <p:cNvSpPr txBox="1"/>
          <p:nvPr/>
        </p:nvSpPr>
        <p:spPr>
          <a:xfrm>
            <a:off x="4927582" y="4604067"/>
            <a:ext cx="2133555" cy="384721"/>
          </a:xfrm>
          <a:prstGeom prst="rect">
            <a:avLst/>
          </a:prstGeom>
        </p:spPr>
        <p:txBody>
          <a:bodyPr lIns="0" tIns="0" rIns="0" bIns="0" rtlCol="0" anchor="t">
            <a:spAutoFit/>
          </a:bodyPr>
          <a:lstStyle/>
          <a:p>
            <a:pPr algn="ctr">
              <a:lnSpc>
                <a:spcPts val="3038"/>
              </a:lnSpc>
              <a:spcBef>
                <a:spcPct val="0"/>
              </a:spcBef>
            </a:pPr>
            <a:r>
              <a:rPr lang="en-US" sz="2531">
                <a:solidFill>
                  <a:srgbClr val="3D3D3D"/>
                </a:solidFill>
                <a:latin typeface="Barlow Condensed"/>
              </a:rPr>
              <a:t>Social</a:t>
            </a:r>
          </a:p>
        </p:txBody>
      </p:sp>
      <p:sp>
        <p:nvSpPr>
          <p:cNvPr id="32" name="Freeform 32"/>
          <p:cNvSpPr/>
          <p:nvPr/>
        </p:nvSpPr>
        <p:spPr>
          <a:xfrm>
            <a:off x="6520201" y="4720607"/>
            <a:ext cx="1915947" cy="1794023"/>
          </a:xfrm>
          <a:custGeom>
            <a:avLst/>
            <a:gdLst/>
            <a:ahLst/>
            <a:cxnLst/>
            <a:rect l="l" t="t" r="r" b="b"/>
            <a:pathLst>
              <a:path w="2873920" h="2691034">
                <a:moveTo>
                  <a:pt x="0" y="0"/>
                </a:moveTo>
                <a:lnTo>
                  <a:pt x="2873920" y="0"/>
                </a:lnTo>
                <a:lnTo>
                  <a:pt x="2873920" y="2691034"/>
                </a:lnTo>
                <a:lnTo>
                  <a:pt x="0" y="269103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3" name="Freeform 33"/>
          <p:cNvSpPr/>
          <p:nvPr/>
        </p:nvSpPr>
        <p:spPr>
          <a:xfrm>
            <a:off x="7186562" y="5186266"/>
            <a:ext cx="547192" cy="547192"/>
          </a:xfrm>
          <a:custGeom>
            <a:avLst/>
            <a:gdLst/>
            <a:ahLst/>
            <a:cxnLst/>
            <a:rect l="l" t="t" r="r" b="b"/>
            <a:pathLst>
              <a:path w="820788" h="820788">
                <a:moveTo>
                  <a:pt x="0" y="0"/>
                </a:moveTo>
                <a:lnTo>
                  <a:pt x="820788" y="0"/>
                </a:lnTo>
                <a:lnTo>
                  <a:pt x="820788" y="820788"/>
                </a:lnTo>
                <a:lnTo>
                  <a:pt x="0" y="820788"/>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4" name="TextBox 34"/>
          <p:cNvSpPr txBox="1"/>
          <p:nvPr/>
        </p:nvSpPr>
        <p:spPr>
          <a:xfrm>
            <a:off x="6642534" y="5798537"/>
            <a:ext cx="1765522" cy="364010"/>
          </a:xfrm>
          <a:prstGeom prst="rect">
            <a:avLst/>
          </a:prstGeom>
        </p:spPr>
        <p:txBody>
          <a:bodyPr lIns="0" tIns="0" rIns="0" bIns="0" rtlCol="0" anchor="t">
            <a:spAutoFit/>
          </a:bodyPr>
          <a:lstStyle/>
          <a:p>
            <a:pPr algn="ctr">
              <a:lnSpc>
                <a:spcPts val="3080"/>
              </a:lnSpc>
              <a:spcBef>
                <a:spcPct val="0"/>
              </a:spcBef>
            </a:pPr>
            <a:r>
              <a:rPr lang="en-US" sz="2567">
                <a:solidFill>
                  <a:srgbClr val="3D3D3D"/>
                </a:solidFill>
                <a:latin typeface="Barlow Condensed"/>
              </a:rPr>
              <a:t>Physical</a:t>
            </a:r>
          </a:p>
        </p:txBody>
      </p:sp>
      <p:sp>
        <p:nvSpPr>
          <p:cNvPr id="35" name="Freeform 35"/>
          <p:cNvSpPr/>
          <p:nvPr/>
        </p:nvSpPr>
        <p:spPr>
          <a:xfrm>
            <a:off x="8581251" y="4738377"/>
            <a:ext cx="1794023" cy="1794023"/>
          </a:xfrm>
          <a:custGeom>
            <a:avLst/>
            <a:gdLst/>
            <a:ahLst/>
            <a:cxnLst/>
            <a:rect l="l" t="t" r="r" b="b"/>
            <a:pathLst>
              <a:path w="2691034" h="2691034">
                <a:moveTo>
                  <a:pt x="0" y="0"/>
                </a:moveTo>
                <a:lnTo>
                  <a:pt x="2691034" y="0"/>
                </a:lnTo>
                <a:lnTo>
                  <a:pt x="2691034" y="2691034"/>
                </a:lnTo>
                <a:lnTo>
                  <a:pt x="0" y="2691034"/>
                </a:lnTo>
                <a:lnTo>
                  <a:pt x="0" y="0"/>
                </a:lnTo>
                <a:close/>
              </a:path>
            </a:pathLst>
          </a:custGeom>
          <a:blipFill>
            <a:blip r:embed="rId26">
              <a:extLst>
                <a:ext uri="{96DAC541-7B7A-43D3-8B79-37D633B846F1}">
                  <asvg:svgBlip xmlns:asvg="http://schemas.microsoft.com/office/drawing/2016/SVG/main" r:embed="rId27"/>
                </a:ext>
              </a:extLst>
            </a:blip>
            <a:stretch>
              <a:fillRect l="-3398" r="-3398"/>
            </a:stretch>
          </a:blipFill>
        </p:spPr>
      </p:sp>
      <p:sp>
        <p:nvSpPr>
          <p:cNvPr id="36" name="Freeform 36"/>
          <p:cNvSpPr/>
          <p:nvPr/>
        </p:nvSpPr>
        <p:spPr>
          <a:xfrm>
            <a:off x="9205341" y="5134053"/>
            <a:ext cx="552647" cy="483565"/>
          </a:xfrm>
          <a:custGeom>
            <a:avLst/>
            <a:gdLst/>
            <a:ahLst/>
            <a:cxnLst/>
            <a:rect l="l" t="t" r="r" b="b"/>
            <a:pathLst>
              <a:path w="828970" h="725348">
                <a:moveTo>
                  <a:pt x="0" y="0"/>
                </a:moveTo>
                <a:lnTo>
                  <a:pt x="828969" y="0"/>
                </a:lnTo>
                <a:lnTo>
                  <a:pt x="828969" y="725348"/>
                </a:lnTo>
                <a:lnTo>
                  <a:pt x="0" y="72534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sp>
        <p:nvSpPr>
          <p:cNvPr id="37" name="TextBox 37"/>
          <p:cNvSpPr txBox="1"/>
          <p:nvPr/>
        </p:nvSpPr>
        <p:spPr>
          <a:xfrm>
            <a:off x="8736540" y="5689772"/>
            <a:ext cx="1537431" cy="384721"/>
          </a:xfrm>
          <a:prstGeom prst="rect">
            <a:avLst/>
          </a:prstGeom>
        </p:spPr>
        <p:txBody>
          <a:bodyPr lIns="0" tIns="0" rIns="0" bIns="0" rtlCol="0" anchor="t">
            <a:spAutoFit/>
          </a:bodyPr>
          <a:lstStyle/>
          <a:p>
            <a:pPr algn="ctr">
              <a:lnSpc>
                <a:spcPts val="3033"/>
              </a:lnSpc>
              <a:spcBef>
                <a:spcPct val="0"/>
              </a:spcBef>
            </a:pPr>
            <a:r>
              <a:rPr lang="en-US" sz="2528">
                <a:solidFill>
                  <a:srgbClr val="3D3D3D"/>
                </a:solidFill>
                <a:latin typeface="Barlow Condensed"/>
              </a:rPr>
              <a:t>Occupational</a:t>
            </a:r>
          </a:p>
        </p:txBody>
      </p:sp>
      <p:grpSp>
        <p:nvGrpSpPr>
          <p:cNvPr id="38" name="Group 38"/>
          <p:cNvGrpSpPr/>
          <p:nvPr/>
        </p:nvGrpSpPr>
        <p:grpSpPr>
          <a:xfrm>
            <a:off x="538415" y="630527"/>
            <a:ext cx="4169873" cy="5623838"/>
            <a:chOff x="0" y="0"/>
            <a:chExt cx="8012046" cy="10805712"/>
          </a:xfrm>
        </p:grpSpPr>
        <p:sp>
          <p:nvSpPr>
            <p:cNvPr id="39" name="Freeform 39"/>
            <p:cNvSpPr/>
            <p:nvPr/>
          </p:nvSpPr>
          <p:spPr>
            <a:xfrm>
              <a:off x="0" y="0"/>
              <a:ext cx="8012047" cy="10805713"/>
            </a:xfrm>
            <a:custGeom>
              <a:avLst/>
              <a:gdLst/>
              <a:ahLst/>
              <a:cxnLst/>
              <a:rect l="l" t="t" r="r" b="b"/>
              <a:pathLst>
                <a:path w="8012047" h="10805713">
                  <a:moveTo>
                    <a:pt x="7887586" y="10805713"/>
                  </a:moveTo>
                  <a:lnTo>
                    <a:pt x="124460" y="10805713"/>
                  </a:lnTo>
                  <a:cubicBezTo>
                    <a:pt x="55880" y="10805713"/>
                    <a:pt x="0" y="10749832"/>
                    <a:pt x="0" y="10681252"/>
                  </a:cubicBezTo>
                  <a:lnTo>
                    <a:pt x="0" y="124460"/>
                  </a:lnTo>
                  <a:cubicBezTo>
                    <a:pt x="0" y="55880"/>
                    <a:pt x="55880" y="0"/>
                    <a:pt x="124460" y="0"/>
                  </a:cubicBezTo>
                  <a:lnTo>
                    <a:pt x="7887587" y="0"/>
                  </a:lnTo>
                  <a:cubicBezTo>
                    <a:pt x="7956166" y="0"/>
                    <a:pt x="8012047" y="55880"/>
                    <a:pt x="8012047" y="124460"/>
                  </a:cubicBezTo>
                  <a:lnTo>
                    <a:pt x="8012047" y="10681253"/>
                  </a:lnTo>
                  <a:cubicBezTo>
                    <a:pt x="8012047" y="10749832"/>
                    <a:pt x="7956166" y="10805713"/>
                    <a:pt x="7887587" y="10805713"/>
                  </a:cubicBezTo>
                  <a:close/>
                </a:path>
              </a:pathLst>
            </a:custGeom>
            <a:solidFill>
              <a:srgbClr val="FFFFFF">
                <a:alpha val="80000"/>
              </a:srgbClr>
            </a:solidFill>
          </p:spPr>
        </p:sp>
      </p:grpSp>
      <p:sp>
        <p:nvSpPr>
          <p:cNvPr id="40" name="Freeform 40"/>
          <p:cNvSpPr/>
          <p:nvPr/>
        </p:nvSpPr>
        <p:spPr>
          <a:xfrm>
            <a:off x="2226207" y="5919788"/>
            <a:ext cx="899511" cy="938213"/>
          </a:xfrm>
          <a:custGeom>
            <a:avLst/>
            <a:gdLst/>
            <a:ahLst/>
            <a:cxnLst/>
            <a:rect l="l" t="t" r="r" b="b"/>
            <a:pathLst>
              <a:path w="1349267" h="1407319">
                <a:moveTo>
                  <a:pt x="0" y="0"/>
                </a:moveTo>
                <a:lnTo>
                  <a:pt x="1349267" y="0"/>
                </a:lnTo>
                <a:lnTo>
                  <a:pt x="1349267" y="1407319"/>
                </a:lnTo>
                <a:lnTo>
                  <a:pt x="0" y="1407319"/>
                </a:lnTo>
                <a:lnTo>
                  <a:pt x="0" y="0"/>
                </a:lnTo>
                <a:close/>
              </a:path>
            </a:pathLst>
          </a:custGeom>
          <a:blipFill>
            <a:blip r:embed="rId38">
              <a:alphaModFix amt="70000"/>
              <a:extLst>
                <a:ext uri="{96DAC541-7B7A-43D3-8B79-37D633B846F1}">
                  <asvg:svgBlip xmlns:asvg="http://schemas.microsoft.com/office/drawing/2016/SVG/main" r:embed="rId39"/>
                </a:ext>
              </a:extLst>
            </a:blip>
            <a:stretch>
              <a:fillRect/>
            </a:stretch>
          </a:blipFill>
        </p:spPr>
      </p:sp>
      <p:sp>
        <p:nvSpPr>
          <p:cNvPr id="41" name="TextBox 41"/>
          <p:cNvSpPr txBox="1"/>
          <p:nvPr/>
        </p:nvSpPr>
        <p:spPr>
          <a:xfrm>
            <a:off x="39775" y="29135"/>
            <a:ext cx="5036319" cy="2428614"/>
          </a:xfrm>
          <a:prstGeom prst="rect">
            <a:avLst/>
          </a:prstGeom>
        </p:spPr>
        <p:txBody>
          <a:bodyPr lIns="0" tIns="0" rIns="0" bIns="0" rtlCol="0" anchor="t">
            <a:spAutoFit/>
          </a:bodyPr>
          <a:lstStyle/>
          <a:p>
            <a:pPr algn="ctr">
              <a:lnSpc>
                <a:spcPts val="6534"/>
              </a:lnSpc>
            </a:pPr>
            <a:endParaRPr sz="1200"/>
          </a:p>
          <a:p>
            <a:pPr algn="ctr">
              <a:lnSpc>
                <a:spcPts val="6534"/>
              </a:lnSpc>
            </a:pPr>
            <a:r>
              <a:rPr lang="en-US" sz="4667">
                <a:solidFill>
                  <a:srgbClr val="7B452B"/>
                </a:solidFill>
                <a:latin typeface="Hatton"/>
              </a:rPr>
              <a:t>THE</a:t>
            </a:r>
          </a:p>
          <a:p>
            <a:pPr algn="ctr">
              <a:lnSpc>
                <a:spcPts val="6534"/>
              </a:lnSpc>
              <a:spcBef>
                <a:spcPct val="0"/>
              </a:spcBef>
            </a:pPr>
            <a:r>
              <a:rPr lang="en-US" sz="4667">
                <a:solidFill>
                  <a:srgbClr val="7B452B"/>
                </a:solidFill>
                <a:latin typeface="Hatton"/>
              </a:rPr>
              <a:t>REALITY !</a:t>
            </a:r>
          </a:p>
        </p:txBody>
      </p:sp>
      <p:sp>
        <p:nvSpPr>
          <p:cNvPr id="42" name="TextBox 42"/>
          <p:cNvSpPr txBox="1"/>
          <p:nvPr/>
        </p:nvSpPr>
        <p:spPr>
          <a:xfrm>
            <a:off x="685800" y="2822541"/>
            <a:ext cx="3943332" cy="2743636"/>
          </a:xfrm>
          <a:prstGeom prst="rect">
            <a:avLst/>
          </a:prstGeom>
        </p:spPr>
        <p:txBody>
          <a:bodyPr lIns="0" tIns="0" rIns="0" bIns="0" rtlCol="0" anchor="t">
            <a:spAutoFit/>
          </a:bodyPr>
          <a:lstStyle/>
          <a:p>
            <a:pPr>
              <a:lnSpc>
                <a:spcPts val="2427"/>
              </a:lnSpc>
            </a:pPr>
            <a:r>
              <a:rPr lang="en-US" sz="1733">
                <a:solidFill>
                  <a:srgbClr val="62441B"/>
                </a:solidFill>
                <a:latin typeface="Nunito Sans Regular"/>
              </a:rPr>
              <a:t>Wellness is </a:t>
            </a:r>
            <a:r>
              <a:rPr lang="en-US" sz="1733">
                <a:solidFill>
                  <a:srgbClr val="62441B"/>
                </a:solidFill>
                <a:latin typeface="Nunito Sans Regular Medium"/>
              </a:rPr>
              <a:t>the act of practicing healthy habits on a daily basis to attain better physical and mental health outcomes</a:t>
            </a:r>
            <a:r>
              <a:rPr lang="en-US" sz="1733">
                <a:solidFill>
                  <a:srgbClr val="62441B"/>
                </a:solidFill>
                <a:latin typeface="Nunito Sans Regular"/>
              </a:rPr>
              <a:t>, so that instead of just surviving, you're thriving. Briefly it co-dependence dimensions. If any one of these dimensions is neglected over time, it will adversely affect one's health, well-being, &amp; quality of life.</a:t>
            </a:r>
          </a:p>
        </p:txBody>
      </p:sp>
    </p:spTree>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2006/documentManagement/typ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purl.org/dc/elements/1.1/"/>
    <ds:schemaRef ds:uri="http://schemas.microsoft.com/office/infopath/2007/PartnerControls"/>
    <ds:schemaRef ds:uri="71af3243-3dd4-4a8d-8c0d-dd76da1f02a5"/>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{CA3D0CAD-3D74-4BE0-8653-65572723610F}tf78544816_win32</Template>
  <TotalTime>536</TotalTime>
  <Words>839</Words>
  <Application>Microsoft Office PowerPoint</Application>
  <PresentationFormat>Widescreen</PresentationFormat>
  <Paragraphs>150</Paragraphs>
  <Slides>22</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22</vt:i4>
      </vt:variant>
    </vt:vector>
  </HeadingPairs>
  <TitlesOfParts>
    <vt:vector size="41" baseType="lpstr">
      <vt:lpstr>Andasia</vt:lpstr>
      <vt:lpstr>Argent Bold</vt:lpstr>
      <vt:lpstr>Arial</vt:lpstr>
      <vt:lpstr>Barlow Condensed</vt:lpstr>
      <vt:lpstr>Calibri</vt:lpstr>
      <vt:lpstr>Comic Sans MS</vt:lpstr>
      <vt:lpstr>Hatton</vt:lpstr>
      <vt:lpstr>Madelyn</vt:lpstr>
      <vt:lpstr>Nunito Bold</vt:lpstr>
      <vt:lpstr>Nunito Sans Bold</vt:lpstr>
      <vt:lpstr>Nunito Sans Regular</vt:lpstr>
      <vt:lpstr>Nunito Sans Regular Bold</vt:lpstr>
      <vt:lpstr>Nunito Sans Regular Italics</vt:lpstr>
      <vt:lpstr>Nunito Sans Regular Medium</vt:lpstr>
      <vt:lpstr>Symbol</vt:lpstr>
      <vt:lpstr>Tisa Offc Serif Pro</vt:lpstr>
      <vt:lpstr>Univers Light</vt:lpstr>
      <vt:lpstr>Univers LT Std 45 Light</vt:lpstr>
      <vt:lpstr>Office Theme</vt:lpstr>
      <vt:lpstr>Welcome  Grab some lunch,  Take a seat,  Introduce yourself to someone new wifi:  staysafe  </vt:lpstr>
      <vt:lpstr>Agenda</vt:lpstr>
      <vt:lpstr>Welcome from SWIBN co-ordinators  Fran Best     Maeve McCormack  hello@swibn.ie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 tip – Chat GPT 3.5, free tool   www.chat.openai.com</vt:lpstr>
      <vt:lpstr>Tech tip – Chat GPT 3.5, free tool   www.chat.openai.com</vt:lpstr>
      <vt:lpstr>PowerPoint Presentation</vt:lpstr>
      <vt:lpstr>Focused networking – like minded groups</vt:lpstr>
      <vt:lpstr>PowerPoint Presentation</vt:lpstr>
      <vt:lpstr>​</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Conference presentation</dc:title>
  <dc:creator>Lissawell Coaching</dc:creator>
  <cp:lastModifiedBy>connect pr - Maeve McCormack</cp:lastModifiedBy>
  <cp:revision>139</cp:revision>
  <cp:lastPrinted>2023-06-26T20:21:30Z</cp:lastPrinted>
  <dcterms:created xsi:type="dcterms:W3CDTF">2023-01-16T15:53:22Z</dcterms:created>
  <dcterms:modified xsi:type="dcterms:W3CDTF">2023-06-27T10:28:46Z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